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6" r:id="rId2"/>
    <p:sldId id="259" r:id="rId3"/>
    <p:sldId id="257" r:id="rId4"/>
    <p:sldId id="269" r:id="rId5"/>
    <p:sldId id="270" r:id="rId6"/>
    <p:sldId id="264" r:id="rId7"/>
    <p:sldId id="258" r:id="rId8"/>
    <p:sldId id="307" r:id="rId9"/>
    <p:sldId id="325" r:id="rId10"/>
    <p:sldId id="326" r:id="rId11"/>
    <p:sldId id="324" r:id="rId12"/>
    <p:sldId id="327" r:id="rId13"/>
    <p:sldId id="265" r:id="rId14"/>
    <p:sldId id="330" r:id="rId15"/>
    <p:sldId id="331" r:id="rId16"/>
    <p:sldId id="329" r:id="rId17"/>
    <p:sldId id="271" r:id="rId18"/>
    <p:sldId id="272" r:id="rId19"/>
    <p:sldId id="260" r:id="rId20"/>
    <p:sldId id="320" r:id="rId21"/>
    <p:sldId id="262" r:id="rId22"/>
    <p:sldId id="263" r:id="rId23"/>
    <p:sldId id="332" r:id="rId24"/>
    <p:sldId id="328" r:id="rId25"/>
    <p:sldId id="284" r:id="rId26"/>
    <p:sldId id="337" r:id="rId27"/>
    <p:sldId id="311" r:id="rId28"/>
    <p:sldId id="298" r:id="rId29"/>
    <p:sldId id="313" r:id="rId30"/>
    <p:sldId id="306" r:id="rId31"/>
    <p:sldId id="308" r:id="rId32"/>
    <p:sldId id="333" r:id="rId33"/>
    <p:sldId id="338" r:id="rId34"/>
    <p:sldId id="296" r:id="rId35"/>
    <p:sldId id="283" r:id="rId36"/>
    <p:sldId id="280" r:id="rId37"/>
    <p:sldId id="299" r:id="rId38"/>
    <p:sldId id="304" r:id="rId39"/>
    <p:sldId id="303" r:id="rId40"/>
    <p:sldId id="315" r:id="rId41"/>
    <p:sldId id="318" r:id="rId42"/>
    <p:sldId id="289" r:id="rId43"/>
    <p:sldId id="288" r:id="rId44"/>
    <p:sldId id="295" r:id="rId45"/>
    <p:sldId id="290" r:id="rId46"/>
    <p:sldId id="335" r:id="rId47"/>
    <p:sldId id="336" r:id="rId48"/>
    <p:sldId id="282" r:id="rId49"/>
    <p:sldId id="297" r:id="rId50"/>
    <p:sldId id="316" r:id="rId51"/>
    <p:sldId id="301" r:id="rId52"/>
    <p:sldId id="275" r:id="rId53"/>
    <p:sldId id="268" r:id="rId54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701" autoAdjust="0"/>
    <p:restoredTop sz="94660"/>
  </p:normalViewPr>
  <p:slideViewPr>
    <p:cSldViewPr>
      <p:cViewPr>
        <p:scale>
          <a:sx n="63" d="100"/>
          <a:sy n="63" d="100"/>
        </p:scale>
        <p:origin x="-57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200"/>
            </a:lvl1pPr>
          </a:lstStyle>
          <a:p>
            <a:fld id="{D4ECCBD8-9F20-4E46-A804-D3660EA4DAE2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200"/>
            </a:lvl1pPr>
          </a:lstStyle>
          <a:p>
            <a:fld id="{0C78A0CD-2AC2-4116-918B-D36C7FCC2E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12710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200"/>
            </a:lvl1pPr>
          </a:lstStyle>
          <a:p>
            <a:fld id="{F2EBE24D-9DDF-45C2-A737-AAA6D64B3C10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1"/>
            <a:ext cx="5486400" cy="4183380"/>
          </a:xfrm>
          <a:prstGeom prst="rect">
            <a:avLst/>
          </a:prstGeom>
        </p:spPr>
        <p:txBody>
          <a:bodyPr vert="horz" lIns="93172" tIns="46586" rIns="93172" bIns="4658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200"/>
            </a:lvl1pPr>
          </a:lstStyle>
          <a:p>
            <a:fld id="{ADAF16A9-EDDF-4174-8653-2D8920075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91229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F16A9-EDDF-4174-8653-2D892007515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F16A9-EDDF-4174-8653-2D8920075155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3336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F75A-D538-4887-8245-380479EC2BC5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C318-F560-499B-85B3-EA6BC1C54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F75A-D538-4887-8245-380479EC2BC5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C318-F560-499B-85B3-EA6BC1C54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F75A-D538-4887-8245-380479EC2BC5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C318-F560-499B-85B3-EA6BC1C54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F75A-D538-4887-8245-380479EC2BC5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C318-F560-499B-85B3-EA6BC1C54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F75A-D538-4887-8245-380479EC2BC5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C318-F560-499B-85B3-EA6BC1C54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F75A-D538-4887-8245-380479EC2BC5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C318-F560-499B-85B3-EA6BC1C54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F75A-D538-4887-8245-380479EC2BC5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C318-F560-499B-85B3-EA6BC1C54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F75A-D538-4887-8245-380479EC2BC5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C318-F560-499B-85B3-EA6BC1C54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F75A-D538-4887-8245-380479EC2BC5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C318-F560-499B-85B3-EA6BC1C54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F75A-D538-4887-8245-380479EC2BC5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C318-F560-499B-85B3-EA6BC1C54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F75A-D538-4887-8245-380479EC2BC5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C318-F560-499B-85B3-EA6BC1C54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4F75A-D538-4887-8245-380479EC2BC5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0C318-F560-499B-85B3-EA6BC1C54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arol.Liss@timberlane.ne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caliss.wikispaces.com/Alice+Programming" TargetMode="External"/><Relationship Id="rId4" Type="http://schemas.openxmlformats.org/officeDocument/2006/relationships/hyperlink" Target="mailto:Christian.Lizier@timberlane.net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gif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lice.org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duke.edu/csed/alice09/" TargetMode="External"/><Relationship Id="rId2" Type="http://schemas.openxmlformats.org/officeDocument/2006/relationships/hyperlink" Target="http://www.schooltube.com/organization/170424/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ice.org/" TargetMode="Externa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hyperlink" Target="http://www.cs.duke.edu/csed/alice09/" TargetMode="External"/><Relationship Id="rId4" Type="http://schemas.openxmlformats.org/officeDocument/2006/relationships/hyperlink" Target="http://www.ed2go.com/erating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 descr="alice gif"/>
          <p:cNvPicPr>
            <a:picLocks noChangeAspect="1" noChangeArrowheads="1"/>
          </p:cNvPicPr>
          <p:nvPr/>
        </p:nvPicPr>
        <p:blipFill>
          <a:blip r:embed="rId2" cstate="print"/>
          <a:srcRect l="8129" r="25426"/>
          <a:stretch>
            <a:fillRect/>
          </a:stretch>
        </p:blipFill>
        <p:spPr bwMode="auto">
          <a:xfrm>
            <a:off x="7162800" y="533400"/>
            <a:ext cx="1295400" cy="1981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3200400"/>
            <a:ext cx="891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Presenter: </a:t>
            </a:r>
            <a:r>
              <a:rPr lang="en-US" sz="2400" dirty="0" smtClean="0"/>
              <a:t>		Carol </a:t>
            </a:r>
            <a:r>
              <a:rPr lang="en-US" sz="2400" dirty="0" err="1" smtClean="0"/>
              <a:t>Liss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3"/>
              </a:rPr>
              <a:t>Carol.Liss@timberlane.net</a:t>
            </a:r>
            <a:endParaRPr lang="en-US" sz="2400" dirty="0" smtClean="0"/>
          </a:p>
          <a:p>
            <a:r>
              <a:rPr lang="en-US" sz="2400" b="1" dirty="0" smtClean="0"/>
              <a:t>Co presenter:  </a:t>
            </a:r>
            <a:r>
              <a:rPr lang="en-US" sz="2400" dirty="0" smtClean="0"/>
              <a:t>   	Christian </a:t>
            </a:r>
            <a:r>
              <a:rPr lang="en-US" sz="2400" dirty="0" err="1" smtClean="0"/>
              <a:t>Lizier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4"/>
              </a:rPr>
              <a:t>Christian.Lizier@timberlane.net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			Technology Educators</a:t>
            </a:r>
            <a:endParaRPr lang="en-US" sz="2400" b="1" dirty="0" smtClean="0"/>
          </a:p>
          <a:p>
            <a:r>
              <a:rPr lang="en-US" sz="2400" dirty="0" smtClean="0"/>
              <a:t>			</a:t>
            </a:r>
            <a:r>
              <a:rPr lang="en-US" sz="2400" dirty="0" err="1" smtClean="0"/>
              <a:t>Timberlane</a:t>
            </a:r>
            <a:r>
              <a:rPr lang="en-US" sz="2400" dirty="0" smtClean="0"/>
              <a:t> Regional Middle School</a:t>
            </a:r>
          </a:p>
          <a:p>
            <a:r>
              <a:rPr lang="en-US" sz="2400" dirty="0" smtClean="0"/>
              <a:t>		   	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391400" y="2514600"/>
            <a:ext cx="1002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Alice.org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04800" y="386477"/>
            <a:ext cx="653255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Introduction to </a:t>
            </a:r>
            <a:r>
              <a:rPr kumimoji="0" lang="en-US" sz="5400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br>
              <a:rPr kumimoji="0" lang="en-US" sz="5400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5400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Alice Programming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" y="5689937"/>
            <a:ext cx="90056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Download handout: 	</a:t>
            </a:r>
            <a:r>
              <a:rPr lang="en-US" sz="2400" dirty="0" smtClean="0">
                <a:hlinkClick r:id="rId5"/>
              </a:rPr>
              <a:t>http://</a:t>
            </a:r>
            <a:r>
              <a:rPr lang="en-US" sz="2400" dirty="0" smtClean="0">
                <a:hlinkClick r:id="rId5"/>
              </a:rPr>
              <a:t>caliss.wikispaces.com/Alice+Programming</a:t>
            </a: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600200"/>
            <a:ext cx="6553200" cy="432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3400" y="221159"/>
            <a:ext cx="6400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Adding Objects 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 flipH="1">
            <a:off x="3352800" y="2054525"/>
            <a:ext cx="1524000" cy="1066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chemeClr val="bg1"/>
                </a:solidFill>
                <a:latin typeface="Verdana" pitchFamily="34" charset="0"/>
                <a:cs typeface="Arial" pitchFamily="34" charset="0"/>
              </a:rPr>
              <a:t>World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Preview</a:t>
            </a:r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533400" y="1066800"/>
            <a:ext cx="6934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Click  Add Objects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Oval 2"/>
          <p:cNvSpPr>
            <a:spLocks noChangeArrowheads="1"/>
          </p:cNvSpPr>
          <p:nvPr/>
        </p:nvSpPr>
        <p:spPr bwMode="auto">
          <a:xfrm>
            <a:off x="4724400" y="3733800"/>
            <a:ext cx="838200" cy="3810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3366982">
            <a:off x="2739857" y="2417135"/>
            <a:ext cx="2982594" cy="296669"/>
          </a:xfrm>
          <a:prstGeom prst="rightArrow">
            <a:avLst/>
          </a:prstGeom>
          <a:solidFill>
            <a:schemeClr val="accent1"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28600" y="152400"/>
            <a:ext cx="8763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Adding objects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228600" y="1447800"/>
            <a:ext cx="2819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Click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Home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Click 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Web Gallery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Scroll to find the “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Space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” folder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Find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Astronaut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and 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Drag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into the World Preview</a:t>
            </a:r>
            <a:endParaRPr kumimoji="0" lang="en-US" sz="24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1193489"/>
            <a:ext cx="5472112" cy="4369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Oval 2"/>
          <p:cNvSpPr>
            <a:spLocks noChangeArrowheads="1"/>
          </p:cNvSpPr>
          <p:nvPr/>
        </p:nvSpPr>
        <p:spPr bwMode="auto">
          <a:xfrm>
            <a:off x="4114800" y="3886200"/>
            <a:ext cx="1371600" cy="3048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0" y="152400"/>
            <a:ext cx="8763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Positioning Tools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 flipH="1">
            <a:off x="4330521" y="1201103"/>
            <a:ext cx="2514600" cy="381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solidFill>
                  <a:schemeClr val="bg1"/>
                </a:solidFill>
                <a:latin typeface="Verdana" pitchFamily="34" charset="0"/>
                <a:cs typeface="Arial" pitchFamily="34" charset="0"/>
              </a:rPr>
              <a:t>Tool Bar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228600" y="1447800"/>
            <a:ext cx="2895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Turn the astronaut using the positioning tools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Click DONE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Click Pl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ay 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1066800"/>
            <a:ext cx="5472112" cy="4369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Oval 2"/>
          <p:cNvSpPr>
            <a:spLocks noChangeArrowheads="1"/>
          </p:cNvSpPr>
          <p:nvPr/>
        </p:nvSpPr>
        <p:spPr bwMode="auto">
          <a:xfrm>
            <a:off x="6858000" y="1676400"/>
            <a:ext cx="1828800" cy="4572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 flipH="1">
            <a:off x="381000" y="5410200"/>
            <a:ext cx="3657600" cy="1066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Next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 slide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For positioning tools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57200" y="228601"/>
            <a:ext cx="6248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Positioning Tools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914400"/>
            <a:ext cx="31242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latin typeface="Calibri" charset="0"/>
            </a:endParaRPr>
          </a:p>
          <a:p>
            <a:r>
              <a:rPr lang="en-US" sz="2800" dirty="0" smtClean="0">
                <a:latin typeface="Calibri" charset="0"/>
              </a:rPr>
              <a:t>1. Click on the tool that you want </a:t>
            </a:r>
          </a:p>
          <a:p>
            <a:r>
              <a:rPr lang="en-US" sz="2800" dirty="0" smtClean="0">
                <a:latin typeface="Calibri" charset="0"/>
              </a:rPr>
              <a:t>2. Click &amp; hold on the object you want to position. </a:t>
            </a:r>
            <a:br>
              <a:rPr lang="en-US" sz="2800" dirty="0" smtClean="0">
                <a:latin typeface="Calibri" charset="0"/>
              </a:rPr>
            </a:br>
            <a:r>
              <a:rPr lang="en-US" sz="2800" dirty="0" smtClean="0">
                <a:latin typeface="Calibri" charset="0"/>
              </a:rPr>
              <a:t>3. Move the mouse to  position the object. </a:t>
            </a:r>
          </a:p>
          <a:p>
            <a:endParaRPr lang="en-US" sz="2800" dirty="0" smtClean="0">
              <a:solidFill>
                <a:srgbClr val="FF0000"/>
              </a:solidFill>
              <a:latin typeface="Calibri" charset="0"/>
            </a:endParaRPr>
          </a:p>
          <a:p>
            <a:r>
              <a:rPr lang="en-US" sz="2800" dirty="0" smtClean="0">
                <a:latin typeface="Calibri" charset="0"/>
              </a:rPr>
              <a:t>Fix mistakes with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alibri" charset="0"/>
              </a:rPr>
              <a:t>Undo</a:t>
            </a:r>
            <a:endParaRPr lang="en-US" sz="2800" dirty="0">
              <a:latin typeface="Calibri" charset="0"/>
            </a:endParaRPr>
          </a:p>
        </p:txBody>
      </p:sp>
      <p:pic>
        <p:nvPicPr>
          <p:cNvPr id="8" name="Picture 7" descr="Screen shot 2010-05-26 at 1.32.44 PM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486400"/>
            <a:ext cx="1355124" cy="533400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810000" y="990600"/>
          <a:ext cx="5105401" cy="4918710"/>
        </p:xfrm>
        <a:graphic>
          <a:graphicData uri="http://schemas.openxmlformats.org/drawingml/2006/table">
            <a:tbl>
              <a:tblPr/>
              <a:tblGrid>
                <a:gridCol w="684230"/>
                <a:gridCol w="947394"/>
                <a:gridCol w="3473777"/>
              </a:tblGrid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latin typeface="Arial"/>
                          <a:ea typeface="Times New Roman"/>
                          <a:cs typeface="Times New Roman"/>
                        </a:rPr>
                        <a:t> Image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Name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Times New Roman"/>
                        </a:rPr>
                        <a:t>Function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7FF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Pointer Tool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Moves the object in any direction along the ground.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Vertical Tool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Moves the object up or down.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Turn Tool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Move left or right about its center point.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Rotate Tool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Rotates the object forward or backward about its center.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Tumble Tool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Rotates the object in any direction, keeping the center point fixed.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Resize Tool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Changes the size of the object, keeping the center point fixed.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Duplicate Tool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Creates an exact copy of the object. </a:t>
                      </a:r>
                      <a:endParaRPr lang="en-US" sz="16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7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F"/>
                    </a:solidFill>
                  </a:tcPr>
                </a:tc>
              </a:tr>
            </a:tbl>
          </a:graphicData>
        </a:graphic>
      </p:graphicFrame>
      <p:pic>
        <p:nvPicPr>
          <p:cNvPr id="10247" name="Picture 7" descr="pointer to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676400"/>
            <a:ext cx="533400" cy="533400"/>
          </a:xfrm>
          <a:prstGeom prst="rect">
            <a:avLst/>
          </a:prstGeom>
          <a:noFill/>
        </p:spPr>
      </p:pic>
      <p:pic>
        <p:nvPicPr>
          <p:cNvPr id="10246" name="Picture 6" descr="vertical to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286000"/>
            <a:ext cx="533400" cy="533400"/>
          </a:xfrm>
          <a:prstGeom prst="rect">
            <a:avLst/>
          </a:prstGeom>
          <a:noFill/>
        </p:spPr>
      </p:pic>
      <p:pic>
        <p:nvPicPr>
          <p:cNvPr id="10245" name="Picture 5" descr="turn too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2895600"/>
            <a:ext cx="533400" cy="533400"/>
          </a:xfrm>
          <a:prstGeom prst="rect">
            <a:avLst/>
          </a:prstGeom>
          <a:noFill/>
        </p:spPr>
      </p:pic>
      <p:pic>
        <p:nvPicPr>
          <p:cNvPr id="10244" name="Picture 4" descr="rotate too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3505200"/>
            <a:ext cx="533400" cy="533400"/>
          </a:xfrm>
          <a:prstGeom prst="rect">
            <a:avLst/>
          </a:prstGeom>
          <a:noFill/>
        </p:spPr>
      </p:pic>
      <p:pic>
        <p:nvPicPr>
          <p:cNvPr id="10243" name="Picture 3" descr="tumble too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86200" y="4114800"/>
            <a:ext cx="533400" cy="533400"/>
          </a:xfrm>
          <a:prstGeom prst="rect">
            <a:avLst/>
          </a:prstGeom>
          <a:noFill/>
        </p:spPr>
      </p:pic>
      <p:pic>
        <p:nvPicPr>
          <p:cNvPr id="10242" name="Picture 2" descr="resize too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6200" y="4724400"/>
            <a:ext cx="533400" cy="533400"/>
          </a:xfrm>
          <a:prstGeom prst="rect">
            <a:avLst/>
          </a:prstGeom>
          <a:noFill/>
        </p:spPr>
      </p:pic>
      <p:pic>
        <p:nvPicPr>
          <p:cNvPr id="10241" name="pointer" descr="duplicate too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86200" y="5257800"/>
            <a:ext cx="533400" cy="533400"/>
          </a:xfrm>
          <a:prstGeom prst="rect">
            <a:avLst/>
          </a:prstGeom>
          <a:noFill/>
        </p:spPr>
      </p:pic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30480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15" descr="Screen shot 2010-06-01 at 10.58.12 AM.png"/>
          <p:cNvPicPr>
            <a:picLocks noChangeAspect="1"/>
          </p:cNvPicPr>
          <p:nvPr/>
        </p:nvPicPr>
        <p:blipFill>
          <a:blip r:embed="rId9" cstate="print"/>
          <a:srcRect t="52778" r="22857" b="26923"/>
          <a:stretch>
            <a:fillRect/>
          </a:stretch>
        </p:blipFill>
        <p:spPr bwMode="auto">
          <a:xfrm>
            <a:off x="3810000" y="6019800"/>
            <a:ext cx="2438400" cy="451556"/>
          </a:xfrm>
          <a:prstGeom prst="rect">
            <a:avLst/>
          </a:prstGeom>
          <a:noFill/>
          <a:ln w="19050" cap="sq">
            <a:solidFill>
              <a:srgbClr val="0070C0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228600" y="6248400"/>
            <a:ext cx="34467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Set up - the next slide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81000" y="304800"/>
            <a:ext cx="8763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Events -</a:t>
            </a:r>
            <a:r>
              <a:rPr kumimoji="0" lang="en-US" sz="4400" b="1" i="0" u="none" strike="noStrike" cap="none" normalizeH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allow something to happen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while your world plays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1000" y="2590800"/>
            <a:ext cx="4648200" cy="1790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en-US" sz="2800" b="1" dirty="0" smtClean="0">
                <a:latin typeface="Verdana" pitchFamily="34" charset="0"/>
                <a:cs typeface="Arial" pitchFamily="34" charset="0"/>
              </a:rPr>
              <a:t>Let’s have the user control the astronaut with the arrow keys.</a:t>
            </a:r>
          </a:p>
          <a:p>
            <a:pPr lvl="0" fontAlgn="base">
              <a:spcBef>
                <a:spcPct val="0"/>
              </a:spcBef>
              <a:spcAft>
                <a:spcPts val="1000"/>
              </a:spcAft>
            </a:pPr>
            <a:endParaRPr lang="en-US" b="1" dirty="0" smtClean="0">
              <a:latin typeface="Verdana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0" y="152400"/>
            <a:ext cx="8763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Create New Event 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304800" y="1143000"/>
            <a:ext cx="51816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Click on “create new event”</a:t>
            </a:r>
            <a:b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endParaRPr kumimoji="0" lang="en-US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Choose </a:t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Let the arrow keys move &lt;subject&gt;</a:t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Click on Camera and change to astronaut, entire astronaut.</a:t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Play your world and use the arrow keys to move astronaut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endParaRPr kumimoji="0" lang="en-US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44370"/>
          <a:stretch>
            <a:fillRect/>
          </a:stretch>
        </p:blipFill>
        <p:spPr bwMode="auto">
          <a:xfrm>
            <a:off x="5715000" y="1219200"/>
            <a:ext cx="2667000" cy="2552904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3902375"/>
            <a:ext cx="2590800" cy="258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Oval 2"/>
          <p:cNvSpPr>
            <a:spLocks noChangeArrowheads="1"/>
          </p:cNvSpPr>
          <p:nvPr/>
        </p:nvSpPr>
        <p:spPr bwMode="auto">
          <a:xfrm>
            <a:off x="6324600" y="2590800"/>
            <a:ext cx="2209800" cy="3048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7200" y="5854829"/>
            <a:ext cx="5262979" cy="7745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latin typeface="Verdana" pitchFamily="34" charset="0"/>
                <a:cs typeface="Arial" pitchFamily="34" charset="0"/>
              </a:rPr>
              <a:t>Did you loose your astronaut? </a:t>
            </a:r>
          </a:p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latin typeface="Verdana" pitchFamily="34" charset="0"/>
                <a:cs typeface="Arial" pitchFamily="34" charset="0"/>
              </a:rPr>
              <a:t>Now, the camera needs to follow him.</a:t>
            </a:r>
          </a:p>
        </p:txBody>
      </p:sp>
      <p:sp>
        <p:nvSpPr>
          <p:cNvPr id="10" name="Oval 2"/>
          <p:cNvSpPr>
            <a:spLocks noChangeArrowheads="1"/>
          </p:cNvSpPr>
          <p:nvPr/>
        </p:nvSpPr>
        <p:spPr bwMode="auto">
          <a:xfrm>
            <a:off x="6705600" y="4800600"/>
            <a:ext cx="1600200" cy="3048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2"/>
          <p:cNvSpPr>
            <a:spLocks noChangeArrowheads="1"/>
          </p:cNvSpPr>
          <p:nvPr/>
        </p:nvSpPr>
        <p:spPr bwMode="auto">
          <a:xfrm>
            <a:off x="6172200" y="1524000"/>
            <a:ext cx="1524000" cy="3810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2"/>
          <p:cNvSpPr>
            <a:spLocks noChangeArrowheads="1"/>
          </p:cNvSpPr>
          <p:nvPr/>
        </p:nvSpPr>
        <p:spPr bwMode="auto">
          <a:xfrm>
            <a:off x="7315200" y="5943600"/>
            <a:ext cx="1143000" cy="3048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1447800"/>
            <a:ext cx="9144000" cy="1371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0" y="152400"/>
            <a:ext cx="8763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Property – vehicle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Allows one object to move with another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152400" y="3048000"/>
            <a:ext cx="396240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Click on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Camera</a:t>
            </a:r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Click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Properties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Dray “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vehicle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” to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     the Editor area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4.   Change “world” to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Astronaut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, 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	/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entire astronaut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 startAt="5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Click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Play 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 startAt="5"/>
            </a:pPr>
            <a:endParaRPr kumimoji="0" lang="en-US" sz="24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Now camera should follow the astronaut</a:t>
            </a:r>
            <a:endParaRPr kumimoji="0" lang="en-US" sz="24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77192" y="3043237"/>
            <a:ext cx="5243008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Oval 2"/>
          <p:cNvSpPr>
            <a:spLocks noChangeArrowheads="1"/>
          </p:cNvSpPr>
          <p:nvPr/>
        </p:nvSpPr>
        <p:spPr bwMode="auto">
          <a:xfrm>
            <a:off x="3886199" y="5481637"/>
            <a:ext cx="1129651" cy="2286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2"/>
          <p:cNvSpPr>
            <a:spLocks noChangeArrowheads="1"/>
          </p:cNvSpPr>
          <p:nvPr/>
        </p:nvSpPr>
        <p:spPr bwMode="auto">
          <a:xfrm>
            <a:off x="3796651" y="3424237"/>
            <a:ext cx="1447800" cy="1524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2"/>
          <p:cNvSpPr>
            <a:spLocks noChangeArrowheads="1"/>
          </p:cNvSpPr>
          <p:nvPr/>
        </p:nvSpPr>
        <p:spPr bwMode="auto">
          <a:xfrm>
            <a:off x="5320651" y="5938837"/>
            <a:ext cx="2895600" cy="3048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l="2476" r="44702" b="49252"/>
          <a:stretch>
            <a:fillRect/>
          </a:stretch>
        </p:blipFill>
        <p:spPr bwMode="auto">
          <a:xfrm>
            <a:off x="4191000" y="1691860"/>
            <a:ext cx="4876800" cy="441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228600" y="1600200"/>
            <a:ext cx="7010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First turn the astronaut around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>1. Click on astronaut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2. Drag “astronaut turn” and choose  right 1/2 rotation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0-05-26 at 10.38.52 AM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2125" y="1524000"/>
            <a:ext cx="4349750" cy="3233737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</p:pic>
      <p:pic>
        <p:nvPicPr>
          <p:cNvPr id="4" name="Picture 3" descr="Screen shot 2010-05-26 at 10.38.02 AM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364" y="1182688"/>
            <a:ext cx="3158849" cy="2627312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5" name="Right Arrow 4"/>
          <p:cNvSpPr/>
          <p:nvPr/>
        </p:nvSpPr>
        <p:spPr>
          <a:xfrm>
            <a:off x="3657600" y="3657600"/>
            <a:ext cx="538162" cy="419100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76238" y="1066800"/>
            <a:ext cx="609600" cy="5334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909638" y="2590800"/>
            <a:ext cx="2057400" cy="3810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7010400" y="4440237"/>
            <a:ext cx="773113" cy="2730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3722687"/>
            <a:ext cx="125938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Moon walk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5257800" y="3722687"/>
            <a:ext cx="1828800" cy="31591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57200" y="259259"/>
            <a:ext cx="5943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Save your world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28599" y="4754940"/>
            <a:ext cx="842327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Save your world often. </a:t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Alice will remind you to save your world every 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15 minutes 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(you can change under preferences: </a:t>
            </a:r>
            <a:b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Click on edit, preferences, seldom used).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57200" y="0"/>
            <a:ext cx="868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Add objects –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add more objects and </a:t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set up your scene, use 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positioning tools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371600"/>
            <a:ext cx="6027295" cy="4586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981200"/>
            <a:ext cx="2819400" cy="2221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AutoShape 7"/>
          <p:cNvSpPr>
            <a:spLocks noChangeArrowheads="1"/>
          </p:cNvSpPr>
          <p:nvPr/>
        </p:nvSpPr>
        <p:spPr bwMode="auto">
          <a:xfrm rot="10800000">
            <a:off x="6667500" y="3962400"/>
            <a:ext cx="1485900" cy="647700"/>
          </a:xfrm>
          <a:prstGeom prst="homePlate">
            <a:avLst>
              <a:gd name="adj" fmla="val 49253"/>
            </a:avLst>
          </a:prstGeom>
          <a:solidFill>
            <a:schemeClr val="bg1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 flipH="1">
            <a:off x="6972299" y="3962400"/>
            <a:ext cx="1176337" cy="6667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Back to</a:t>
            </a:r>
            <a:b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</a:b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Editing</a:t>
            </a:r>
            <a:r>
              <a:rPr kumimoji="0" 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 Methods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/>
          <a:srcRect l="57500" t="64844" r="22500" b="17187"/>
          <a:stretch>
            <a:fillRect/>
          </a:stretch>
        </p:blipFill>
        <p:spPr bwMode="auto">
          <a:xfrm>
            <a:off x="6705600" y="5257800"/>
            <a:ext cx="1696278" cy="12192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 l="68125" t="66407" r="22500" b="17968"/>
          <a:stretch>
            <a:fillRect/>
          </a:stretch>
        </p:blipFill>
        <p:spPr bwMode="auto">
          <a:xfrm>
            <a:off x="7943850" y="5334000"/>
            <a:ext cx="971550" cy="12954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3" name="AutoShape 10"/>
          <p:cNvSpPr>
            <a:spLocks noChangeArrowheads="1"/>
          </p:cNvSpPr>
          <p:nvPr/>
        </p:nvSpPr>
        <p:spPr bwMode="auto">
          <a:xfrm flipH="1">
            <a:off x="6629400" y="2209800"/>
            <a:ext cx="2438400" cy="533400"/>
          </a:xfrm>
          <a:prstGeom prst="homePlate">
            <a:avLst>
              <a:gd name="adj" fmla="val 54167"/>
            </a:avLst>
          </a:prstGeom>
          <a:solidFill>
            <a:srgbClr val="FFFFFF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 flipH="1">
            <a:off x="6934200" y="2209800"/>
            <a:ext cx="2209800" cy="5334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Positioning Tools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AutoShape 10"/>
          <p:cNvSpPr>
            <a:spLocks noChangeArrowheads="1"/>
          </p:cNvSpPr>
          <p:nvPr/>
        </p:nvSpPr>
        <p:spPr bwMode="auto">
          <a:xfrm flipH="1">
            <a:off x="6629400" y="2895600"/>
            <a:ext cx="2438400" cy="914400"/>
          </a:xfrm>
          <a:prstGeom prst="homePlate">
            <a:avLst>
              <a:gd name="adj" fmla="val 54167"/>
            </a:avLst>
          </a:prstGeom>
          <a:solidFill>
            <a:srgbClr val="FFFFFF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9"/>
          <p:cNvSpPr>
            <a:spLocks noChangeArrowheads="1"/>
          </p:cNvSpPr>
          <p:nvPr/>
        </p:nvSpPr>
        <p:spPr bwMode="auto">
          <a:xfrm flipH="1">
            <a:off x="7010400" y="2897606"/>
            <a:ext cx="2209800" cy="9144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Snapshot of  scenes / views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For camera 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Oval 2"/>
          <p:cNvSpPr>
            <a:spLocks noChangeArrowheads="1"/>
          </p:cNvSpPr>
          <p:nvPr/>
        </p:nvSpPr>
        <p:spPr bwMode="auto">
          <a:xfrm>
            <a:off x="1676400" y="4724400"/>
            <a:ext cx="762000" cy="12954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Oval 2"/>
          <p:cNvSpPr>
            <a:spLocks noChangeArrowheads="1"/>
          </p:cNvSpPr>
          <p:nvPr/>
        </p:nvSpPr>
        <p:spPr bwMode="auto">
          <a:xfrm>
            <a:off x="5715000" y="4724400"/>
            <a:ext cx="762000" cy="12954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57200" y="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Add more objects 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152400" y="758267"/>
            <a:ext cx="899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1.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Drag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the objects where  you want them in the scene. </a:t>
            </a: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76200" y="1964353"/>
            <a:ext cx="30480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WEB GALLERY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Lunarlander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(space)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Earth      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(new, planets)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Satellite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(new, planets)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Flag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                    (objects)    </a:t>
            </a:r>
            <a:br>
              <a:rPr lang="en-US" sz="1600" dirty="0" smtClean="0">
                <a:latin typeface="Arial" pitchFamily="34" charset="0"/>
                <a:cs typeface="Arial" pitchFamily="34" charset="0"/>
              </a:rPr>
            </a:br>
            <a:r>
              <a:rPr lang="en-US" sz="16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Astronaut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          (space) </a:t>
            </a:r>
            <a:br>
              <a:rPr lang="en-US" sz="1600" dirty="0" smtClean="0">
                <a:latin typeface="Arial" pitchFamily="34" charset="0"/>
                <a:cs typeface="Arial" pitchFamily="34" charset="0"/>
              </a:rPr>
            </a:b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Before you move objects around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* SAVE your    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      World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1676400"/>
            <a:ext cx="5707388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52950" y="2209800"/>
            <a:ext cx="2609850" cy="2056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 bwMode="auto">
          <a:xfrm>
            <a:off x="2819400" y="6248400"/>
            <a:ext cx="6019800" cy="3810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19400" y="6248400"/>
            <a:ext cx="5993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NOTE: Do not use the blue arrows yet, until you save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6829" t="13104" r="18219" b="3316"/>
          <a:stretch>
            <a:fillRect/>
          </a:stretch>
        </p:blipFill>
        <p:spPr bwMode="auto">
          <a:xfrm>
            <a:off x="304800" y="197631"/>
            <a:ext cx="7543800" cy="666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5" name="Rectangle 1"/>
          <p:cNvSpPr>
            <a:spLocks noChangeArrowheads="1"/>
          </p:cNvSpPr>
          <p:nvPr/>
        </p:nvSpPr>
        <p:spPr bwMode="auto">
          <a:xfrm>
            <a:off x="6477000" y="1044714"/>
            <a:ext cx="2438400" cy="707886"/>
          </a:xfrm>
          <a:prstGeom prst="rect">
            <a:avLst/>
          </a:prstGeom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  <a:hlinkClick r:id="rId3"/>
              </a:rPr>
              <a:t>alice.org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2288282"/>
            <a:ext cx="7543800" cy="449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81000" y="457200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Saving a scene or camera view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524000"/>
            <a:ext cx="8153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By saving a scene the animation will always start at the same spot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Or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can quickly switch to another area in your world</a:t>
            </a:r>
            <a:endParaRPr lang="en-US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 descr="Screen shot 2010-05-26 at 11.15.52 AM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209800"/>
            <a:ext cx="2879725" cy="3983037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</p:pic>
      <p:pic>
        <p:nvPicPr>
          <p:cNvPr id="13" name="Picture 12" descr="Screen shot 2010-05-26 at 11.16.08 AM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5388" y="2348805"/>
            <a:ext cx="2876550" cy="1804987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14" name="TextBox 8"/>
          <p:cNvSpPr txBox="1">
            <a:spLocks noChangeArrowheads="1"/>
          </p:cNvSpPr>
          <p:nvPr/>
        </p:nvSpPr>
        <p:spPr bwMode="auto">
          <a:xfrm>
            <a:off x="304800" y="2209800"/>
            <a:ext cx="1828800" cy="404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libri" charset="0"/>
              </a:rPr>
              <a:t>1. Click </a:t>
            </a:r>
            <a:r>
              <a:rPr lang="en-US" sz="2800" dirty="0">
                <a:latin typeface="Calibri" charset="0"/>
              </a:rPr>
              <a:t>on </a:t>
            </a:r>
            <a:r>
              <a:rPr lang="en-US" sz="2800" dirty="0" smtClean="0">
                <a:solidFill>
                  <a:schemeClr val="accent6"/>
                </a:solidFill>
                <a:latin typeface="Calibri" charset="0"/>
              </a:rPr>
              <a:t>more </a:t>
            </a:r>
            <a:r>
              <a:rPr lang="en-US" sz="2800" dirty="0">
                <a:solidFill>
                  <a:schemeClr val="accent6"/>
                </a:solidFill>
                <a:latin typeface="Calibri" charset="0"/>
              </a:rPr>
              <a:t>controls </a:t>
            </a:r>
            <a:endParaRPr lang="en-US" sz="2800" dirty="0" smtClean="0">
              <a:latin typeface="Calibri" charset="0"/>
            </a:endParaRPr>
          </a:p>
          <a:p>
            <a:r>
              <a:rPr lang="en-US" sz="2800" dirty="0" smtClean="0">
                <a:latin typeface="Calibri" charset="0"/>
              </a:rPr>
              <a:t>2. Then click </a:t>
            </a:r>
            <a:r>
              <a:rPr lang="en-US" sz="2800" dirty="0" smtClean="0">
                <a:solidFill>
                  <a:schemeClr val="accent6"/>
                </a:solidFill>
                <a:latin typeface="Calibri" charset="0"/>
              </a:rPr>
              <a:t>drop </a:t>
            </a:r>
            <a:r>
              <a:rPr lang="en-US" sz="2800" dirty="0">
                <a:solidFill>
                  <a:schemeClr val="accent6"/>
                </a:solidFill>
                <a:latin typeface="Calibri" charset="0"/>
              </a:rPr>
              <a:t>dummy at camera</a:t>
            </a:r>
            <a:r>
              <a:rPr lang="en-US" sz="2800" dirty="0" smtClean="0">
                <a:solidFill>
                  <a:schemeClr val="accent6"/>
                </a:solidFill>
                <a:latin typeface="Calibri" charset="0"/>
              </a:rPr>
              <a:t>.</a:t>
            </a:r>
          </a:p>
          <a:p>
            <a:r>
              <a:rPr lang="en-US" sz="2800" dirty="0" smtClean="0">
                <a:latin typeface="Calibri" charset="0"/>
              </a:rPr>
              <a:t>3. Click DONE</a:t>
            </a:r>
            <a:endParaRPr lang="en-US" sz="2800" dirty="0">
              <a:latin typeface="Calibri" charset="0"/>
            </a:endParaRPr>
          </a:p>
        </p:txBody>
      </p:sp>
      <p:sp>
        <p:nvSpPr>
          <p:cNvPr id="15" name="Bent-Up Arrow 14"/>
          <p:cNvSpPr/>
          <p:nvPr/>
        </p:nvSpPr>
        <p:spPr>
          <a:xfrm rot="5400000">
            <a:off x="3879851" y="3184525"/>
            <a:ext cx="576262" cy="2589213"/>
          </a:xfrm>
          <a:prstGeom prst="bent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286001" y="3818830"/>
            <a:ext cx="1943100" cy="29597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486400" y="4419600"/>
            <a:ext cx="3124200" cy="3810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152400" y="22860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Saving a view or scene-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(dummy objects)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28600" y="1066800"/>
            <a:ext cx="838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Before you move any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objects, ground, etc.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save </a:t>
            </a:r>
            <a:r>
              <a:rPr lang="en-US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the </a:t>
            </a:r>
            <a:r>
              <a:rPr lang="en-US" sz="2400" baseline="0" dirty="0" smtClean="0">
                <a:latin typeface="Arial" pitchFamily="34" charset="0"/>
                <a:cs typeface="Arial" pitchFamily="34" charset="0"/>
              </a:rPr>
              <a:t>Original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 Scene….</a:t>
            </a:r>
            <a:endParaRPr kumimoji="0" lang="en-US" sz="24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1752600" y="5791200"/>
            <a:ext cx="4343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alibri" charset="0"/>
              </a:rPr>
              <a:t>Check or switch your </a:t>
            </a:r>
          </a:p>
          <a:p>
            <a:r>
              <a:rPr lang="en-US" sz="2400" dirty="0" smtClean="0">
                <a:latin typeface="Calibri" charset="0"/>
              </a:rPr>
              <a:t>views by selecting move camera</a:t>
            </a:r>
            <a:endParaRPr lang="en-US" sz="2800" dirty="0">
              <a:solidFill>
                <a:schemeClr val="accent6"/>
              </a:solidFill>
              <a:latin typeface="Calibri" charset="0"/>
            </a:endParaRPr>
          </a:p>
        </p:txBody>
      </p:sp>
      <p:sp>
        <p:nvSpPr>
          <p:cNvPr id="21" name="Right Arrow 20"/>
          <p:cNvSpPr/>
          <p:nvPr/>
        </p:nvSpPr>
        <p:spPr>
          <a:xfrm rot="20510065">
            <a:off x="4535112" y="5600015"/>
            <a:ext cx="1290990" cy="458572"/>
          </a:xfrm>
          <a:prstGeom prst="rightArrow">
            <a:avLst/>
          </a:prstGeom>
          <a:solidFill>
            <a:schemeClr val="accent1"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791200" y="5486400"/>
            <a:ext cx="990600" cy="228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Start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0-06-01 at 10.44.15 AM.png"/>
          <p:cNvPicPr>
            <a:picLocks noChangeAspect="1"/>
          </p:cNvPicPr>
          <p:nvPr/>
        </p:nvPicPr>
        <p:blipFill>
          <a:blip r:embed="rId2" cstate="print"/>
          <a:srcRect t="74352" r="24882"/>
          <a:stretch>
            <a:fillRect/>
          </a:stretch>
        </p:blipFill>
        <p:spPr bwMode="auto">
          <a:xfrm>
            <a:off x="5292725" y="2489200"/>
            <a:ext cx="2784475" cy="863600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</p:pic>
      <p:pic>
        <p:nvPicPr>
          <p:cNvPr id="8" name="Picture 7" descr="Screen shot 2010-05-26 at 11.16.34 AM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1875" y="1143000"/>
            <a:ext cx="3355975" cy="2101850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52400" y="3581400"/>
            <a:ext cx="8839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alibri" charset="0"/>
              </a:rPr>
              <a:t>A new Folder appears called </a:t>
            </a:r>
            <a:r>
              <a:rPr lang="en-US" sz="2400" b="1" dirty="0">
                <a:solidFill>
                  <a:schemeClr val="accent6"/>
                </a:solidFill>
                <a:latin typeface="Calibri" charset="0"/>
              </a:rPr>
              <a:t>Dummy </a:t>
            </a:r>
            <a:r>
              <a:rPr lang="en-US" sz="2400" b="1" dirty="0" smtClean="0">
                <a:solidFill>
                  <a:schemeClr val="accent6"/>
                </a:solidFill>
                <a:latin typeface="Calibri" charset="0"/>
              </a:rPr>
              <a:t>Objects. </a:t>
            </a:r>
          </a:p>
          <a:p>
            <a:r>
              <a:rPr lang="en-US" sz="2400" dirty="0" smtClean="0">
                <a:latin typeface="Calibri" charset="0"/>
              </a:rPr>
              <a:t>Right </a:t>
            </a:r>
            <a:r>
              <a:rPr lang="en-US" sz="2400" dirty="0">
                <a:latin typeface="Calibri" charset="0"/>
              </a:rPr>
              <a:t>click it and</a:t>
            </a:r>
            <a:r>
              <a:rPr lang="en-US" sz="2400" dirty="0">
                <a:solidFill>
                  <a:srgbClr val="FF0000"/>
                </a:solidFill>
                <a:latin typeface="Calibri" charset="0"/>
              </a:rPr>
              <a:t> </a:t>
            </a:r>
            <a:r>
              <a:rPr lang="en-US" sz="2400" b="1" dirty="0">
                <a:solidFill>
                  <a:schemeClr val="accent6"/>
                </a:solidFill>
                <a:latin typeface="Calibri" charset="0"/>
              </a:rPr>
              <a:t>rename it </a:t>
            </a:r>
            <a:r>
              <a:rPr lang="en-US" sz="2400" b="1" dirty="0" err="1">
                <a:solidFill>
                  <a:schemeClr val="accent6"/>
                </a:solidFill>
                <a:latin typeface="Calibri" charset="0"/>
              </a:rPr>
              <a:t>cameraViews</a:t>
            </a:r>
            <a:r>
              <a:rPr lang="en-US" sz="2400" b="1" dirty="0">
                <a:solidFill>
                  <a:schemeClr val="accent6"/>
                </a:solidFill>
                <a:latin typeface="Calibri" charset="0"/>
              </a:rPr>
              <a:t>. </a:t>
            </a:r>
            <a:endParaRPr lang="en-US" sz="2400" b="1" dirty="0" smtClean="0">
              <a:solidFill>
                <a:schemeClr val="accent6"/>
              </a:solidFill>
              <a:latin typeface="Calibri" charset="0"/>
            </a:endParaRPr>
          </a:p>
          <a:p>
            <a:r>
              <a:rPr lang="en-US" sz="2400" dirty="0" smtClean="0">
                <a:latin typeface="Calibri" charset="0"/>
              </a:rPr>
              <a:t>Open </a:t>
            </a:r>
            <a:r>
              <a:rPr lang="en-US" sz="2400" dirty="0">
                <a:latin typeface="Calibri" charset="0"/>
              </a:rPr>
              <a:t>the folder by clicking on the </a:t>
            </a:r>
            <a:r>
              <a:rPr lang="en-US" sz="4000" b="1" dirty="0">
                <a:latin typeface="Calibri" charset="0"/>
              </a:rPr>
              <a:t>+</a:t>
            </a:r>
            <a:r>
              <a:rPr lang="en-US" sz="2400" dirty="0">
                <a:latin typeface="Calibri" charset="0"/>
              </a:rPr>
              <a:t> next to it. </a:t>
            </a:r>
            <a:endParaRPr lang="en-US" sz="2400" dirty="0" smtClean="0">
              <a:latin typeface="Calibri" charset="0"/>
            </a:endParaRPr>
          </a:p>
          <a:p>
            <a:r>
              <a:rPr lang="en-US" sz="2400" dirty="0" smtClean="0">
                <a:latin typeface="Calibri" charset="0"/>
              </a:rPr>
              <a:t>Right </a:t>
            </a:r>
            <a:r>
              <a:rPr lang="en-US" sz="2400" dirty="0">
                <a:latin typeface="Calibri" charset="0"/>
              </a:rPr>
              <a:t>click on the dummy object </a:t>
            </a:r>
            <a:r>
              <a:rPr lang="en-US" sz="2400" dirty="0" smtClean="0">
                <a:latin typeface="Calibri" charset="0"/>
              </a:rPr>
              <a:t>and </a:t>
            </a:r>
            <a:r>
              <a:rPr lang="en-US" sz="2400" b="1" dirty="0">
                <a:solidFill>
                  <a:schemeClr val="accent6"/>
                </a:solidFill>
                <a:latin typeface="Calibri" charset="0"/>
              </a:rPr>
              <a:t>rename </a:t>
            </a:r>
            <a:r>
              <a:rPr lang="en-US" sz="2400" b="1" dirty="0" smtClean="0">
                <a:solidFill>
                  <a:schemeClr val="accent6"/>
                </a:solidFill>
                <a:latin typeface="Calibri" charset="0"/>
              </a:rPr>
              <a:t>it start or </a:t>
            </a:r>
            <a:r>
              <a:rPr lang="en-US" sz="2400" b="1" dirty="0" err="1" smtClean="0">
                <a:solidFill>
                  <a:schemeClr val="accent6"/>
                </a:solidFill>
                <a:latin typeface="Calibri" charset="0"/>
              </a:rPr>
              <a:t>originalView</a:t>
            </a:r>
            <a:r>
              <a:rPr lang="en-US" sz="2400" b="1" dirty="0" smtClean="0">
                <a:solidFill>
                  <a:schemeClr val="accent6"/>
                </a:solidFill>
                <a:latin typeface="Calibri" charset="0"/>
              </a:rPr>
              <a:t>.</a:t>
            </a:r>
          </a:p>
          <a:p>
            <a:endParaRPr lang="en-US" sz="2400" dirty="0" smtClean="0">
              <a:solidFill>
                <a:schemeClr val="accent6"/>
              </a:solidFill>
              <a:latin typeface="Calibri" charset="0"/>
            </a:endParaRPr>
          </a:p>
          <a:p>
            <a:r>
              <a:rPr lang="en-US" sz="2400" dirty="0" smtClean="0">
                <a:solidFill>
                  <a:schemeClr val="accent6"/>
                </a:solidFill>
                <a:latin typeface="Calibri" charset="0"/>
              </a:rPr>
              <a:t>Click DONE </a:t>
            </a:r>
            <a:endParaRPr lang="en-US" sz="2400" dirty="0">
              <a:solidFill>
                <a:schemeClr val="accent6"/>
              </a:solidFill>
              <a:latin typeface="Calibri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373188" y="2557463"/>
            <a:ext cx="1927225" cy="57943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041400" y="2520950"/>
            <a:ext cx="254000" cy="27146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630863" y="2597150"/>
            <a:ext cx="2120900" cy="7556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57200" y="228601"/>
            <a:ext cx="6248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Renaming objects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4495800" y="2743200"/>
            <a:ext cx="685800" cy="419100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 l="55737" t="19753" r="11111" b="11111"/>
          <a:stretch>
            <a:fillRect/>
          </a:stretch>
        </p:blipFill>
        <p:spPr bwMode="auto">
          <a:xfrm>
            <a:off x="1752600" y="548640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57200" y="228601"/>
            <a:ext cx="8229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Add the camera view to beginning of </a:t>
            </a:r>
            <a:r>
              <a:rPr kumimoji="0" lang="en-US" sz="3200" b="1" i="0" u="none" strike="noStrike" cap="none" normalizeH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“</a:t>
            </a:r>
            <a:r>
              <a:rPr kumimoji="0" lang="en-US" sz="3200" b="1" i="0" u="none" strike="noStrike" cap="none" normalizeH="0" dirty="0" err="1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World.my</a:t>
            </a:r>
            <a:r>
              <a:rPr kumimoji="0" lang="en-US" sz="3200" b="1" i="0" u="none" strike="noStrike" cap="none" normalizeH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first method”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828800"/>
            <a:ext cx="4953000" cy="3464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228600" y="1447800"/>
            <a:ext cx="3200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Click on Camera</a:t>
            </a:r>
          </a:p>
          <a:p>
            <a:pPr marL="457200" indent="-457200">
              <a:buAutoNum type="arabicPeriod"/>
            </a:pPr>
            <a:r>
              <a:rPr lang="en-US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Click on Methods</a:t>
            </a:r>
          </a:p>
          <a:p>
            <a:pPr marL="457200" indent="-457200">
              <a:buAutoNum type="arabicPeriod"/>
            </a:pPr>
            <a:r>
              <a:rPr lang="en-US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Drag “Camera Set point of view to”  over “do nothing” </a:t>
            </a:r>
          </a:p>
          <a:p>
            <a:pPr marL="457200" indent="-457200">
              <a:buAutoNum type="arabicPeriod"/>
            </a:pPr>
            <a:r>
              <a:rPr lang="en-US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Select - dummy objects / start</a:t>
            </a:r>
          </a:p>
          <a:p>
            <a:pPr marL="457200" indent="-457200">
              <a:buAutoNum type="arabicPeriod"/>
            </a:pPr>
            <a:r>
              <a:rPr lang="en-US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Click   “more” and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set the duration to “0”  in order for it to  switch instantly</a:t>
            </a:r>
            <a:endParaRPr lang="en-US" sz="2400" dirty="0"/>
          </a:p>
        </p:txBody>
      </p:sp>
      <p:sp>
        <p:nvSpPr>
          <p:cNvPr id="16" name="Oval 2"/>
          <p:cNvSpPr>
            <a:spLocks noChangeArrowheads="1"/>
          </p:cNvSpPr>
          <p:nvPr/>
        </p:nvSpPr>
        <p:spPr bwMode="auto">
          <a:xfrm>
            <a:off x="3581400" y="4648200"/>
            <a:ext cx="1524000" cy="2286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2"/>
          <p:cNvSpPr>
            <a:spLocks noChangeArrowheads="1"/>
          </p:cNvSpPr>
          <p:nvPr/>
        </p:nvSpPr>
        <p:spPr bwMode="auto">
          <a:xfrm>
            <a:off x="5715000" y="4953000"/>
            <a:ext cx="3124200" cy="3810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2"/>
          <p:cNvSpPr>
            <a:spLocks noChangeArrowheads="1"/>
          </p:cNvSpPr>
          <p:nvPr/>
        </p:nvSpPr>
        <p:spPr bwMode="auto">
          <a:xfrm>
            <a:off x="3733800" y="2209800"/>
            <a:ext cx="1219200" cy="2286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0-05-26 at 10.38.02 AM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4551" y="1411288"/>
            <a:ext cx="3158849" cy="2627312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6" name="Rectangle 5"/>
          <p:cNvSpPr/>
          <p:nvPr/>
        </p:nvSpPr>
        <p:spPr bwMode="auto">
          <a:xfrm>
            <a:off x="1114425" y="1295400"/>
            <a:ext cx="609600" cy="5334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652587" y="2514600"/>
            <a:ext cx="2057400" cy="3810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838200" y="259259"/>
            <a:ext cx="5943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Save your world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8200" y="4648200"/>
            <a:ext cx="43235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Progress Check</a:t>
            </a:r>
            <a:endParaRPr lang="en-US" sz="3600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33400" y="228600"/>
            <a:ext cx="2819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Methods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62200" y="3658612"/>
            <a:ext cx="6629400" cy="3046988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Practice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 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click on the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sign beside astronaut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click on - left upper arm 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Drag the method “roll” into the world preview.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And Choose right ¼ so that it looks like he is holding the flag  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UNDO 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if it doesn’t work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981200"/>
            <a:ext cx="1962150" cy="459105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609600" y="914400"/>
            <a:ext cx="6934200" cy="830997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Create a new method for a series of steps so that it is easy to edit, fix, copy or add any time.</a:t>
            </a:r>
            <a:endParaRPr lang="en-US" sz="2400" dirty="0"/>
          </a:p>
        </p:txBody>
      </p:sp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247650" y="5105400"/>
            <a:ext cx="1676400" cy="257175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62200" y="2057401"/>
            <a:ext cx="6629400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Testing a method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Drag a method into the scene to try it. 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Click undo when you are done testing or keep it</a:t>
            </a:r>
          </a:p>
        </p:txBody>
      </p:sp>
      <p:sp>
        <p:nvSpPr>
          <p:cNvPr id="10" name="Oval 2"/>
          <p:cNvSpPr>
            <a:spLocks noChangeArrowheads="1"/>
          </p:cNvSpPr>
          <p:nvPr/>
        </p:nvSpPr>
        <p:spPr bwMode="auto">
          <a:xfrm>
            <a:off x="685800" y="2409825"/>
            <a:ext cx="1676400" cy="257175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2"/>
          <p:cNvSpPr>
            <a:spLocks noChangeArrowheads="1"/>
          </p:cNvSpPr>
          <p:nvPr/>
        </p:nvSpPr>
        <p:spPr bwMode="auto">
          <a:xfrm>
            <a:off x="228600" y="1905000"/>
            <a:ext cx="381000" cy="3810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" y="228600"/>
            <a:ext cx="8686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Quad View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1000" y="1447800"/>
            <a:ext cx="838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325" indent="-60325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Position the flag on the astronaut’s hand as close as possible. You can adjust it on the scene, using the Quad view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click add objects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select quad view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838200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Different views to help position your objects correctly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733800"/>
            <a:ext cx="50292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3810000" y="3733800"/>
            <a:ext cx="1676400" cy="9906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2"/>
          <p:cNvSpPr>
            <a:spLocks noChangeArrowheads="1"/>
          </p:cNvSpPr>
          <p:nvPr/>
        </p:nvSpPr>
        <p:spPr bwMode="auto">
          <a:xfrm>
            <a:off x="2057400" y="3581400"/>
            <a:ext cx="1219200" cy="6096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2"/>
          <p:cNvSpPr>
            <a:spLocks noChangeArrowheads="1"/>
          </p:cNvSpPr>
          <p:nvPr/>
        </p:nvSpPr>
        <p:spPr bwMode="auto">
          <a:xfrm>
            <a:off x="228600" y="5029200"/>
            <a:ext cx="1219200" cy="6096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 l="19975" t="6154" r="43662" b="50769"/>
          <a:stretch>
            <a:fillRect/>
          </a:stretch>
        </p:blipFill>
        <p:spPr bwMode="auto">
          <a:xfrm>
            <a:off x="6019800" y="3886200"/>
            <a:ext cx="491836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 l="14780" t="49231" r="43662" b="1538"/>
          <a:stretch>
            <a:fillRect/>
          </a:stretch>
        </p:blipFill>
        <p:spPr bwMode="auto">
          <a:xfrm>
            <a:off x="6019800" y="4419600"/>
            <a:ext cx="491836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/>
          <a:srcRect l="56338" t="49231" r="2347" b="6346"/>
          <a:stretch>
            <a:fillRect/>
          </a:stretch>
        </p:blipFill>
        <p:spPr bwMode="auto">
          <a:xfrm>
            <a:off x="6011333" y="4953000"/>
            <a:ext cx="54186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6477000" y="3962400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Drag object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477000" y="4431268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Move view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477000" y="5029200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Zoom in and out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867400" y="3810000"/>
            <a:ext cx="2819400" cy="1752600"/>
          </a:xfrm>
          <a:prstGeom prst="rect">
            <a:avLst/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" y="228600"/>
            <a:ext cx="8686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Vehicle  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4939" y="2667000"/>
            <a:ext cx="3021861" cy="289560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381000" y="1828800"/>
            <a:ext cx="8305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1. Click on the flagpole (object tree)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2. Click on properties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3. Click the arrow next to vehicle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4. Choose astronaut</a:t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/ the entire astronaut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288925" lvl="0" indent="-288925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5. Play the world and use arrows</a:t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to move the astronaut, </a:t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check to see the flag move</a:t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with the astronaut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" y="1143000"/>
            <a:ext cx="7924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Have the flag move with the astronaut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85800" y="838200"/>
            <a:ext cx="5791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Progress Check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" y="76200"/>
            <a:ext cx="8686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Commands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t="14286" r="25862"/>
          <a:stretch>
            <a:fillRect/>
          </a:stretch>
        </p:blipFill>
        <p:spPr bwMode="auto">
          <a:xfrm>
            <a:off x="152400" y="1447800"/>
            <a:ext cx="8839200" cy="616688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8600" y="838200"/>
            <a:ext cx="8763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organize or synchronize your methods 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2133600"/>
            <a:ext cx="8534400" cy="452431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Calibri" charset="0"/>
              </a:rPr>
              <a:t>Do in order </a:t>
            </a:r>
            <a:r>
              <a:rPr lang="en-US" sz="2400" dirty="0" smtClean="0">
                <a:latin typeface="Calibri" charset="0"/>
              </a:rPr>
              <a:t>-   Methods will play in order that you place them</a:t>
            </a:r>
          </a:p>
          <a:p>
            <a:r>
              <a:rPr lang="en-US" sz="2400" b="1" dirty="0" smtClean="0">
                <a:latin typeface="Calibri" charset="0"/>
              </a:rPr>
              <a:t>Do together </a:t>
            </a:r>
            <a:r>
              <a:rPr lang="en-US" sz="2400" dirty="0" smtClean="0">
                <a:latin typeface="Calibri" charset="0"/>
              </a:rPr>
              <a:t>– Groups the methods, so they play together </a:t>
            </a:r>
          </a:p>
          <a:p>
            <a:r>
              <a:rPr lang="en-US" sz="2400" b="1" dirty="0" smtClean="0">
                <a:latin typeface="Calibri" charset="0"/>
              </a:rPr>
              <a:t>If/Else</a:t>
            </a:r>
            <a:r>
              <a:rPr lang="en-US" sz="2400" dirty="0" smtClean="0">
                <a:latin typeface="Calibri" charset="0"/>
              </a:rPr>
              <a:t> -  If something is true then something will happen</a:t>
            </a:r>
          </a:p>
          <a:p>
            <a:r>
              <a:rPr lang="en-US" sz="2400" b="1" dirty="0" smtClean="0">
                <a:latin typeface="Calibri" charset="0"/>
              </a:rPr>
              <a:t>Loops</a:t>
            </a:r>
            <a:r>
              <a:rPr lang="en-US" sz="2400" dirty="0" smtClean="0">
                <a:latin typeface="Calibri" charset="0"/>
              </a:rPr>
              <a:t> – repeats the method</a:t>
            </a:r>
          </a:p>
          <a:p>
            <a:r>
              <a:rPr lang="en-US" sz="2400" b="1" dirty="0" smtClean="0">
                <a:latin typeface="Calibri" charset="0"/>
              </a:rPr>
              <a:t>While</a:t>
            </a:r>
            <a:r>
              <a:rPr lang="en-US" sz="2400" dirty="0" smtClean="0">
                <a:latin typeface="Calibri" charset="0"/>
              </a:rPr>
              <a:t> – While something is true, something will happen</a:t>
            </a:r>
          </a:p>
          <a:p>
            <a:r>
              <a:rPr lang="en-US" sz="2400" b="1" dirty="0" smtClean="0">
                <a:latin typeface="Calibri" charset="0"/>
              </a:rPr>
              <a:t>For all in order </a:t>
            </a:r>
            <a:r>
              <a:rPr lang="en-US" sz="2400" dirty="0" smtClean="0">
                <a:latin typeface="Calibri" charset="0"/>
              </a:rPr>
              <a:t>(used with list, multiple objects will do something one at a time.)</a:t>
            </a:r>
          </a:p>
          <a:p>
            <a:r>
              <a:rPr lang="en-US" sz="2400" b="1" dirty="0" smtClean="0">
                <a:latin typeface="Calibri" charset="0"/>
              </a:rPr>
              <a:t>For all together </a:t>
            </a:r>
            <a:r>
              <a:rPr lang="en-US" sz="2400" dirty="0" smtClean="0">
                <a:latin typeface="Calibri" charset="0"/>
              </a:rPr>
              <a:t>(used with lists, multiple objects will do something together</a:t>
            </a:r>
          </a:p>
          <a:p>
            <a:r>
              <a:rPr lang="en-US" sz="2400" b="1" dirty="0" smtClean="0">
                <a:latin typeface="Calibri" charset="0"/>
              </a:rPr>
              <a:t>Wait </a:t>
            </a:r>
            <a:r>
              <a:rPr lang="en-US" sz="2400" dirty="0" smtClean="0">
                <a:latin typeface="Calibri" charset="0"/>
              </a:rPr>
              <a:t>-  Methods will wait before the action</a:t>
            </a:r>
          </a:p>
          <a:p>
            <a:r>
              <a:rPr lang="en-US" sz="2400" b="1" dirty="0" smtClean="0">
                <a:latin typeface="Calibri" charset="0"/>
              </a:rPr>
              <a:t>Print</a:t>
            </a:r>
            <a:r>
              <a:rPr lang="en-US" sz="2400" dirty="0" smtClean="0">
                <a:latin typeface="Calibri" charset="0"/>
              </a:rPr>
              <a:t> – prints the methods</a:t>
            </a:r>
          </a:p>
          <a:p>
            <a:r>
              <a:rPr lang="en-US" sz="2400" b="1" dirty="0" smtClean="0">
                <a:latin typeface="Calibri" charset="0"/>
              </a:rPr>
              <a:t># </a:t>
            </a:r>
            <a:r>
              <a:rPr lang="en-US" sz="2400" dirty="0" smtClean="0">
                <a:latin typeface="Calibri" charset="0"/>
              </a:rPr>
              <a:t>  - programmers notes (only in the script, not in play mode)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1592282"/>
            <a:ext cx="7620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Integrates the </a:t>
            </a:r>
            <a:r>
              <a:rPr lang="en-US" sz="2800" b="1" dirty="0" smtClean="0">
                <a:solidFill>
                  <a:schemeClr val="accent1"/>
                </a:solidFill>
              </a:rPr>
              <a:t>Technology Standards</a:t>
            </a:r>
            <a:r>
              <a:rPr lang="en-US" sz="2800" dirty="0" smtClean="0"/>
              <a:t>, from creativity and innovation to critical thinking and problem solving. </a:t>
            </a:r>
          </a:p>
          <a:p>
            <a:endParaRPr lang="en-US" sz="2800" dirty="0" smtClean="0"/>
          </a:p>
          <a:p>
            <a:r>
              <a:rPr lang="en-US" sz="2800" b="1" dirty="0" smtClean="0">
                <a:solidFill>
                  <a:schemeClr val="accent1"/>
                </a:solidFill>
              </a:rPr>
              <a:t>Easy  to use “drag and drop” </a:t>
            </a:r>
            <a:r>
              <a:rPr lang="en-US" sz="2800" dirty="0" smtClean="0"/>
              <a:t>programming  for students to </a:t>
            </a:r>
            <a:r>
              <a:rPr lang="en-US" sz="2800" b="1" dirty="0" smtClean="0">
                <a:solidFill>
                  <a:srgbClr val="C00000"/>
                </a:solidFill>
              </a:rPr>
              <a:t>de</a:t>
            </a:r>
            <a:r>
              <a:rPr lang="en-US" sz="2800" b="1" dirty="0" smtClean="0">
                <a:solidFill>
                  <a:schemeClr val="accent1"/>
                </a:solidFill>
              </a:rPr>
              <a:t>monstrate their knowledge </a:t>
            </a:r>
            <a:r>
              <a:rPr lang="en-US" sz="2800" dirty="0" smtClean="0"/>
              <a:t>in any content or subject matter.</a:t>
            </a:r>
          </a:p>
          <a:p>
            <a:endParaRPr lang="en-US" sz="2800" dirty="0" smtClean="0"/>
          </a:p>
          <a:p>
            <a:r>
              <a:rPr lang="en-US" sz="2800" b="1" dirty="0" smtClean="0">
                <a:solidFill>
                  <a:schemeClr val="accent1"/>
                </a:solidFill>
              </a:rPr>
              <a:t>Engaging </a:t>
            </a:r>
            <a:r>
              <a:rPr lang="en-US" sz="2800" dirty="0" smtClean="0"/>
              <a:t>and interactive for learning and teaching. 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026587" y="304800"/>
            <a:ext cx="64075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Calibri" pitchFamily="34" charset="0"/>
                <a:cs typeface="Times New Roman" pitchFamily="18" charset="0"/>
              </a:rPr>
              <a:t>Alice </a:t>
            </a:r>
            <a:r>
              <a:rPr lang="en-US" sz="3600" b="1" cap="none" spc="0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Calibri" pitchFamily="34" charset="0"/>
                <a:cs typeface="Times New Roman" pitchFamily="18" charset="0"/>
              </a:rPr>
              <a:t>in the Classroom</a:t>
            </a:r>
            <a:endParaRPr lang="en-US" sz="3600" b="1" cap="none" spc="0" dirty="0">
              <a:ln w="1905"/>
              <a:solidFill>
                <a:schemeClr val="accent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" y="228600"/>
            <a:ext cx="86868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Add </a:t>
            </a: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methods</a:t>
            </a:r>
            <a:r>
              <a:rPr lang="en-US" sz="44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commands</a:t>
            </a:r>
            <a:r>
              <a:rPr lang="en-US" sz="44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44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en-US" sz="44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to your work area</a:t>
            </a:r>
            <a:endParaRPr kumimoji="0" lang="en-US" sz="440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1828800"/>
            <a:ext cx="7620000" cy="4524315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Practice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1. Drag in a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wait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2 seconds from the bottom and put in the work area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2. Click on Astronaut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3. Click on method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4. Drag “astronaut say” into the work area in My First Method (over do nothing)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5. Click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other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and type what you want him to say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6. Click on “More” to change fonts, text color, size, etc.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7. Click Play to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" y="228600"/>
            <a:ext cx="8686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Add sound 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838200"/>
            <a:ext cx="7620000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1. Click on properties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2. Click the + next to sound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3. Click Record sound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4. Name your file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5. Click record and talk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Click Play to test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 r="72182"/>
          <a:stretch>
            <a:fillRect/>
          </a:stretch>
        </p:blipFill>
        <p:spPr bwMode="auto">
          <a:xfrm>
            <a:off x="5105400" y="533400"/>
            <a:ext cx="2209800" cy="300990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/>
          <a:srcRect l="36451" t="10127" b="18988"/>
          <a:stretch>
            <a:fillRect/>
          </a:stretch>
        </p:blipFill>
        <p:spPr bwMode="auto">
          <a:xfrm>
            <a:off x="3169920" y="3931920"/>
            <a:ext cx="5048250" cy="2133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" y="228600"/>
            <a:ext cx="8686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Add sound 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838200"/>
            <a:ext cx="8915400" cy="600164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                        (this method saves under the properties)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1. Drag the sound method you created into the work area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2. Drag up “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do together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” 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3. Drag both methods over “do nothing” so that they play together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Click Play to test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76750"/>
            <a:ext cx="83439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066800"/>
            <a:ext cx="18859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85800" y="838200"/>
            <a:ext cx="5791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Progress Check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3400" y="381000"/>
            <a:ext cx="7848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Create a New Method -  Earth spin 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7725" y="2667000"/>
            <a:ext cx="410527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4800" y="1447800"/>
            <a:ext cx="7951407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Select the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Earth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from the World or from the Object tree (top left)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Create New Method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(under method menu) and name it  “SPIN”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Drag the Method “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turn”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into the work area (over do nothing)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Click on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right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1 revolution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Click on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more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– duration = 20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Click on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more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- style = abruptly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Drag up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“LOOP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”  command </a:t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>and click infinity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Drag the  “earth turn” code</a:t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> over  “do nothing”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Next we will add an event to have the world spin automatically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" y="4953000"/>
            <a:ext cx="77247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>
          <a:xfrm>
            <a:off x="6172200" y="6172200"/>
            <a:ext cx="838200" cy="342900"/>
          </a:xfrm>
          <a:prstGeom prst="ellipse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315200" y="6153150"/>
            <a:ext cx="838200" cy="342900"/>
          </a:xfrm>
          <a:prstGeom prst="ellipse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838200"/>
            <a:ext cx="8153400" cy="31700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4000" b="1" dirty="0" smtClean="0">
                <a:latin typeface="Arial" pitchFamily="34" charset="0"/>
                <a:cs typeface="Arial" pitchFamily="34" charset="0"/>
              </a:rPr>
            </a:br>
            <a:r>
              <a:rPr lang="en-US" sz="4000" dirty="0" smtClean="0">
                <a:latin typeface="Arial" pitchFamily="34" charset="0"/>
                <a:cs typeface="Arial" pitchFamily="34" charset="0"/>
              </a:rPr>
              <a:t>When the world starts we want the Earth to spin continuously.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Next slide… </a:t>
            </a:r>
            <a:endParaRPr lang="en-US" sz="4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200" y="61555"/>
            <a:ext cx="8686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Create new event  -  </a:t>
            </a:r>
            <a:br>
              <a:rPr lang="en-US" sz="40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(for the Earth to spin automatically when the world starts)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r="8134"/>
          <a:stretch>
            <a:fillRect/>
          </a:stretch>
        </p:blipFill>
        <p:spPr bwMode="auto">
          <a:xfrm>
            <a:off x="5181600" y="1459472"/>
            <a:ext cx="3657600" cy="2807728"/>
          </a:xfrm>
          <a:prstGeom prst="rect">
            <a:avLst/>
          </a:prstGeom>
          <a:noFill/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 bwMode="auto">
          <a:xfrm>
            <a:off x="5791200" y="1535672"/>
            <a:ext cx="1524000" cy="4572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638800" y="1905000"/>
            <a:ext cx="3352800" cy="3048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8600" y="1676400"/>
            <a:ext cx="3962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Click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Create New Event  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(top right)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Choose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n-US" sz="2400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When world starts&lt;subject&gt;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Click on the arrow next to “nothing”</a:t>
            </a:r>
            <a: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Select </a:t>
            </a:r>
            <a:r>
              <a:rPr lang="en-US" sz="2400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“Earth &gt; spin”    or drag the method in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Play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 world to test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Save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your world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4038600" y="5210175"/>
            <a:ext cx="685800" cy="419100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33925" y="4524375"/>
            <a:ext cx="4181475" cy="18764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 bwMode="auto">
          <a:xfrm>
            <a:off x="5715000" y="5667375"/>
            <a:ext cx="2971800" cy="3048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09600" y="533400"/>
            <a:ext cx="5791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Progress Check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2209800"/>
            <a:ext cx="7924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Next :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Create another Method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and New Event for the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Satellite to orbit around the Earth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2400" y="373559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Create New Method  </a:t>
            </a: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-  </a:t>
            </a:r>
            <a:r>
              <a:rPr lang="en-US" sz="32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orbit 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447800"/>
            <a:ext cx="8247964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Select the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satellite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from the World or from the Object tree (top left)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Create New Method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(under method menu) and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name it  “orbit”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Drag the Method “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turn”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into the work area (over do nothing)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Click on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right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1 revolution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Click on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more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-  As Seen By  = Earth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Click on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more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– duration = 60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Click on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more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- style = abruptly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Drag up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“LOOP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”  command </a:t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>and click infinity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Drag the” satellite orbit” method</a:t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> over  “do nothing”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4953000"/>
            <a:ext cx="9144001" cy="163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6"/>
          <p:cNvSpPr/>
          <p:nvPr/>
        </p:nvSpPr>
        <p:spPr>
          <a:xfrm>
            <a:off x="0" y="5410200"/>
            <a:ext cx="1524000" cy="1066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096000" y="4876800"/>
            <a:ext cx="6858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28600" y="0"/>
            <a:ext cx="8001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Create New Event  -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(for the Satellite to orbit Earth) 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r="8134"/>
          <a:stretch>
            <a:fillRect/>
          </a:stretch>
        </p:blipFill>
        <p:spPr bwMode="auto">
          <a:xfrm>
            <a:off x="381000" y="3974072"/>
            <a:ext cx="3657600" cy="2807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 bwMode="auto">
          <a:xfrm>
            <a:off x="990600" y="4050272"/>
            <a:ext cx="1524000" cy="4572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838200" y="4419600"/>
            <a:ext cx="3352800" cy="3048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2000" y="1284744"/>
            <a:ext cx="7696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Create New Event  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(top right)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Choose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n-US" sz="2400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When world starts&lt;subject&gt;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Click on the arrow next to “nothing”</a:t>
            </a:r>
            <a:b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Select </a:t>
            </a:r>
            <a:r>
              <a:rPr lang="en-US" sz="2400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“satellite&gt; orbit”   (or drag the method in)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Play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 world to test  (adjust duration or spin direction in your method if you want to change it)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Save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your world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4267200" y="5105400"/>
            <a:ext cx="685800" cy="419100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4267200"/>
            <a:ext cx="40957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 bwMode="auto">
          <a:xfrm>
            <a:off x="5105400" y="5181600"/>
            <a:ext cx="3048000" cy="3810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3400" y="387489"/>
            <a:ext cx="7924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dirty="0" smtClean="0">
                <a:solidFill>
                  <a:schemeClr val="accent6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Student examples . . 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solidFill>
                <a:schemeClr val="accent6"/>
              </a:solidFill>
              <a:latin typeface="Verdana" pitchFamily="34" charset="0"/>
              <a:ea typeface="Calibri" pitchFamily="34" charset="0"/>
              <a:cs typeface="Times New Roman" pitchFamily="18" charset="0"/>
              <a:hlinkClick r:id="rId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Verdana" pitchFamily="34" charset="0"/>
                <a:ea typeface="Calibri" pitchFamily="34" charset="0"/>
                <a:cs typeface="Times New Roman" pitchFamily="18" charset="0"/>
                <a:hlinkClick r:id="rId2"/>
              </a:rPr>
              <a:t>http://www.schooltube.com/organization/170424/</a:t>
            </a:r>
            <a:endParaRPr lang="en-US" sz="2000" dirty="0" smtClean="0"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4000" dirty="0" smtClean="0">
              <a:solidFill>
                <a:schemeClr val="accent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dirty="0" smtClean="0">
                <a:solidFill>
                  <a:schemeClr val="accent6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Teachers: </a:t>
            </a:r>
            <a:r>
              <a:rPr lang="en-US" sz="2400" dirty="0" smtClean="0">
                <a:solidFill>
                  <a:schemeClr val="accent6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view online lessons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At   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http://www.cs.duke.edu/csed/alice09</a:t>
            </a:r>
            <a:r>
              <a:rPr lang="en-US" sz="2400" dirty="0" smtClean="0">
                <a:latin typeface="Arial" pitchFamily="34" charset="0"/>
                <a:ea typeface="Calibri" pitchFamily="34" charset="0"/>
                <a:cs typeface="Arial" pitchFamily="34" charset="0"/>
                <a:hlinkClick r:id="rId3"/>
              </a:rPr>
              <a:t>/</a:t>
            </a:r>
            <a:r>
              <a:rPr lang="en-US" sz="2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lang="en-US" sz="4000" dirty="0" smtClean="0">
              <a:solidFill>
                <a:schemeClr val="accent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solidFill>
                <a:schemeClr val="accent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accent6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– try them and modify them to fit your classroom needs, provide handouts, start with short lessons and time to play, assign a project with specific requirements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85800" y="838200"/>
            <a:ext cx="5791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Progress Check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81000" y="457200"/>
            <a:ext cx="81534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If / Else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4400" b="1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Add 3 objects for your astronaut  to find.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Shapes or other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4000" b="1" dirty="0" smtClean="0"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I used “rock” under the nature folder and copied it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04800" y="304800"/>
            <a:ext cx="8077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Ending  ~ 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1066800"/>
            <a:ext cx="853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To end a game, an object could say something such as: Great Work,  nice try, The End or You Win  when it goes near the object.</a:t>
            </a: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362200"/>
            <a:ext cx="1981200" cy="3855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04800" y="4373940"/>
            <a:ext cx="6096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Click on the World in the object tree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Click on methods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Click on “create new method”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Name it “Good Job”  or (other)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477000" y="2362200"/>
            <a:ext cx="1219200" cy="3048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7086600" y="5105400"/>
            <a:ext cx="609600" cy="3048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324600" y="5867400"/>
            <a:ext cx="1447800" cy="3810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800" y="1981200"/>
            <a:ext cx="5562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Practice:</a:t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Create another method and event to have an object  say something when one object is # of meters from another object.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04800" y="339179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Ending  </a:t>
            </a:r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If / Else  Method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1219200"/>
            <a:ext cx="8305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Click on “astronaut” from the object tree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Click on the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Functions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for details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Drag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  “If/Else”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command from the bottom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      into the new method and select </a:t>
            </a:r>
            <a: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“true”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 startAt="4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Drag “astronaut within threshold of object”  </a:t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(over true) and Select 1 or 2 meters  of rock 3 </a:t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(or object of your choice)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038600"/>
            <a:ext cx="8029918" cy="174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33400" y="304800"/>
            <a:ext cx="7848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Ending:  </a:t>
            </a:r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If / Else  Method   </a:t>
            </a:r>
            <a:r>
              <a:rPr lang="en-US" sz="32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continued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4800" y="1295400"/>
            <a:ext cx="8305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Add a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Wait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command from the bottom and change to 1 second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Click on rock 3 or the object you want to win with and drag the </a:t>
            </a: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say method 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and type  “Great Job  (or other)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Click on “More” to change </a:t>
            </a: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color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of text and </a:t>
            </a:r>
            <a:br>
              <a:rPr lang="en-US" sz="2800" dirty="0" smtClean="0"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font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size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4419600"/>
            <a:ext cx="6904892" cy="2362200"/>
          </a:xfrm>
          <a:prstGeom prst="rect">
            <a:avLst/>
          </a:prstGeom>
          <a:noFill/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04800" y="304801"/>
            <a:ext cx="4191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Ending  - </a:t>
            </a:r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Part 2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 cstate="print"/>
          <a:srcRect r="37438"/>
          <a:stretch>
            <a:fillRect/>
          </a:stretch>
        </p:blipFill>
        <p:spPr bwMode="auto">
          <a:xfrm>
            <a:off x="4343400" y="4798670"/>
            <a:ext cx="3581400" cy="175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28600" y="1295400"/>
            <a:ext cx="4191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Click  </a:t>
            </a:r>
            <a:r>
              <a:rPr lang="en-US" sz="2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Create new event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Select  </a:t>
            </a:r>
            <a:r>
              <a:rPr lang="en-US" sz="2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While something is true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Change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&lt;none&gt;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to True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Drag in the new method</a:t>
            </a:r>
            <a:r>
              <a:rPr lang="en-US" sz="2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Good Job over &lt;nothing&gt; beside </a:t>
            </a:r>
            <a:r>
              <a:rPr lang="en-US" sz="2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“during”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1595" y="304800"/>
            <a:ext cx="372660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5410200" y="2057400"/>
            <a:ext cx="2971800" cy="3048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648200"/>
            <a:ext cx="22764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ight Arrow 12"/>
          <p:cNvSpPr/>
          <p:nvPr/>
        </p:nvSpPr>
        <p:spPr>
          <a:xfrm rot="10800000" flipH="1">
            <a:off x="2667000" y="5486400"/>
            <a:ext cx="1905000" cy="419100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29400" y="457200"/>
            <a:ext cx="457200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>
                  <a:solidFill>
                    <a:sysClr val="windowText" lastClr="000000"/>
                  </a:solidFill>
                </a:ln>
              </a:rPr>
              <a:t>1</a:t>
            </a:r>
            <a:endParaRPr lang="en-US" sz="24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43800" y="1981200"/>
            <a:ext cx="457200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>
                  <a:solidFill>
                    <a:sysClr val="windowText" lastClr="000000"/>
                  </a:solidFill>
                </a:ln>
              </a:rPr>
              <a:t>2</a:t>
            </a:r>
            <a:endParaRPr lang="en-US" sz="24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57800" y="4419600"/>
            <a:ext cx="457200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>
                  <a:solidFill>
                    <a:sysClr val="windowText" lastClr="000000"/>
                  </a:solidFill>
                </a:ln>
              </a:rPr>
              <a:t>3</a:t>
            </a:r>
            <a:endParaRPr lang="en-US" sz="24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39000" y="5410200"/>
            <a:ext cx="457200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>
                  <a:solidFill>
                    <a:sysClr val="windowText" lastClr="000000"/>
                  </a:solidFill>
                </a:ln>
              </a:rPr>
              <a:t>4</a:t>
            </a:r>
            <a:endParaRPr lang="en-US" sz="2400" b="1" dirty="0">
              <a:ln>
                <a:solidFill>
                  <a:sysClr val="windowText" lastClr="000000"/>
                </a:solidFill>
              </a:ln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85800" y="838200"/>
            <a:ext cx="7772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Play world to check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3400" y="1524000"/>
            <a:ext cx="7772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Optional:    Add more Events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600" b="1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To have the astronaut go up and down the </a:t>
            </a:r>
            <a:r>
              <a:rPr lang="en-US" sz="3600" b="1" dirty="0" err="1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lunarlander</a:t>
            </a:r>
            <a:endParaRPr lang="en-US" sz="3600" b="1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114800"/>
            <a:ext cx="6781800" cy="2150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33400" y="381000"/>
            <a:ext cx="7848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Play world to check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04800" y="304800"/>
            <a:ext cx="8610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Adding a .jpg file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for a picture, title page, Instructions or credits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1676400"/>
            <a:ext cx="8534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Save a .jpg file to your computer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(You can create in Paint or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Powerpoint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save it as a .jpg file.)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To add it to Alice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Click on File / make billboard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3352800"/>
            <a:ext cx="2581275" cy="3021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 bwMode="auto">
          <a:xfrm>
            <a:off x="5943600" y="6059487"/>
            <a:ext cx="2778125" cy="34131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None/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eil A. Armstro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3352800" cy="4470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4953000"/>
            <a:ext cx="3810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Neil Armstrong</a:t>
            </a:r>
          </a:p>
          <a:p>
            <a:pPr algn="ctr"/>
            <a:r>
              <a:rPr lang="en-US" sz="2400" dirty="0" smtClean="0"/>
              <a:t>Aug. 5, 1930 – Aug. 25, 2012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62400" y="381000"/>
            <a:ext cx="5181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Known as 1</a:t>
            </a:r>
            <a:r>
              <a:rPr lang="en-US" sz="2400" b="1" baseline="30000" dirty="0" smtClean="0"/>
              <a:t>st</a:t>
            </a:r>
            <a:r>
              <a:rPr lang="en-US" sz="2400" b="1" dirty="0" smtClean="0"/>
              <a:t> man to walk on the moon.</a:t>
            </a:r>
          </a:p>
          <a:p>
            <a:endParaRPr lang="en-US" sz="2400" dirty="0" smtClean="0"/>
          </a:p>
          <a:p>
            <a:r>
              <a:rPr lang="en-US" sz="2400" dirty="0" smtClean="0"/>
              <a:t>Engineer, test pilot, astronaut and administrator for NACA &amp; NASA</a:t>
            </a:r>
          </a:p>
          <a:p>
            <a:endParaRPr lang="en-US" sz="2400" dirty="0" smtClean="0"/>
          </a:p>
          <a:p>
            <a:r>
              <a:rPr lang="en-US" sz="2400" dirty="0" smtClean="0"/>
              <a:t>Served as a naval aviator from </a:t>
            </a:r>
          </a:p>
          <a:p>
            <a:r>
              <a:rPr lang="en-US" sz="2400" dirty="0" smtClean="0"/>
              <a:t>1949 – 1952</a:t>
            </a:r>
          </a:p>
          <a:p>
            <a:endParaRPr lang="en-US" sz="2400" dirty="0" smtClean="0"/>
          </a:p>
          <a:p>
            <a:r>
              <a:rPr lang="en-US" sz="2400" dirty="0" smtClean="0"/>
              <a:t>Flown over 200 different models of aircraft including jets, rockets, helicopters and gliders</a:t>
            </a:r>
          </a:p>
          <a:p>
            <a:endParaRPr lang="en-US" sz="2400" dirty="0" smtClean="0"/>
          </a:p>
          <a:p>
            <a:r>
              <a:rPr lang="en-US" sz="2400" dirty="0" smtClean="0"/>
              <a:t>Transferred to Astronaut status in 1962</a:t>
            </a:r>
          </a:p>
          <a:p>
            <a:r>
              <a:rPr lang="en-US" sz="2400" dirty="0" smtClean="0"/>
              <a:t>                                              </a:t>
            </a:r>
          </a:p>
          <a:p>
            <a:r>
              <a:rPr lang="en-US" sz="2400" smtClean="0"/>
              <a:t>                                                   </a:t>
            </a:r>
            <a:r>
              <a:rPr lang="en-US" sz="2400" dirty="0" smtClean="0"/>
              <a:t>NASA.org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62000" y="398383"/>
            <a:ext cx="67056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600" dirty="0" smtClean="0">
                <a:solidFill>
                  <a:schemeClr val="accent6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Objectives:</a:t>
            </a:r>
            <a:endParaRPr lang="en-US" sz="3600" dirty="0" smtClean="0">
              <a:solidFill>
                <a:schemeClr val="accent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524000"/>
            <a:ext cx="7772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ym typeface="Webdings"/>
              </a:rPr>
              <a:t>   </a:t>
            </a:r>
            <a:r>
              <a:rPr lang="en-US" sz="2800" dirty="0" smtClean="0"/>
              <a:t>Add objects  </a:t>
            </a:r>
            <a:endParaRPr lang="en-US" sz="2800" dirty="0" smtClean="0">
              <a:sym typeface="Webdings"/>
            </a:endParaRPr>
          </a:p>
          <a:p>
            <a:pPr>
              <a:buFont typeface="Webdings"/>
              <a:buChar char="c"/>
            </a:pPr>
            <a:r>
              <a:rPr lang="en-US" sz="2800" dirty="0" smtClean="0">
                <a:sym typeface="Webdings"/>
              </a:rPr>
              <a:t>   Set up a scene using Positioning tools </a:t>
            </a:r>
          </a:p>
          <a:p>
            <a:pPr>
              <a:buFont typeface="Webdings"/>
              <a:buChar char="c"/>
            </a:pPr>
            <a:r>
              <a:rPr lang="en-US" sz="2800" dirty="0" smtClean="0">
                <a:sym typeface="Webdings"/>
              </a:rPr>
              <a:t>   Quad view</a:t>
            </a:r>
            <a:endParaRPr lang="en-US" sz="2800" dirty="0" smtClean="0"/>
          </a:p>
          <a:p>
            <a:pPr>
              <a:buFont typeface="Webdings"/>
              <a:buChar char="c"/>
            </a:pPr>
            <a:r>
              <a:rPr lang="en-US" sz="2800" dirty="0" smtClean="0"/>
              <a:t>   Properties:  (color, vehicle, sounds)</a:t>
            </a:r>
          </a:p>
          <a:p>
            <a:pPr>
              <a:buFont typeface="Webdings"/>
              <a:buChar char="c"/>
            </a:pPr>
            <a:r>
              <a:rPr lang="en-US" sz="2800" dirty="0" smtClean="0"/>
              <a:t>   Methods: (predefined, create, edit)</a:t>
            </a:r>
          </a:p>
          <a:p>
            <a:pPr>
              <a:buFont typeface="Webdings"/>
              <a:buChar char="c"/>
            </a:pPr>
            <a:r>
              <a:rPr lang="en-US" sz="2800" dirty="0" smtClean="0"/>
              <a:t>   Events: (world starts, arrow keys, )</a:t>
            </a:r>
          </a:p>
          <a:p>
            <a:pPr>
              <a:buFont typeface="Webdings"/>
              <a:buChar char="c"/>
            </a:pPr>
            <a:r>
              <a:rPr lang="en-US" sz="2800" dirty="0" smtClean="0"/>
              <a:t>   User Controls: (Let arrows move)</a:t>
            </a:r>
          </a:p>
          <a:p>
            <a:pPr>
              <a:buFont typeface="Webdings"/>
              <a:buChar char="c"/>
            </a:pPr>
            <a:r>
              <a:rPr lang="en-US" sz="2800" dirty="0" smtClean="0"/>
              <a:t>   Camera controls:  (move, follow, scenes, views)</a:t>
            </a:r>
          </a:p>
          <a:p>
            <a:pPr>
              <a:buFont typeface="Webdings"/>
              <a:buChar char="c"/>
            </a:pPr>
            <a:r>
              <a:rPr lang="en-US" sz="2800" dirty="0" smtClean="0"/>
              <a:t>   Where to learn more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04800" y="304800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Methods for the image file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1066800"/>
            <a:ext cx="8686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Add image, resize it, 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Moved it left 5 meters to work on the project without the image in the way  (drag method to the world preview)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Create a NEW METHOD to move the image right 5 meters, wait 10 seconds, and then move backward and fade out to invisible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Add the title method to “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World.myfirstmethod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”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r="78633" b="47695"/>
          <a:stretch>
            <a:fillRect/>
          </a:stretch>
        </p:blipFill>
        <p:spPr bwMode="auto">
          <a:xfrm>
            <a:off x="6934200" y="4267200"/>
            <a:ext cx="1600200" cy="1337032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038600"/>
            <a:ext cx="5867400" cy="251460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85800" y="304800"/>
            <a:ext cx="7772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Save Work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Progress Check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324100"/>
            <a:ext cx="7867650" cy="422910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09600" y="1143000"/>
            <a:ext cx="6858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Congratulations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 l="21419" t="17882" r="23088" b="3999"/>
          <a:stretch>
            <a:fillRect/>
          </a:stretch>
        </p:blipFill>
        <p:spPr bwMode="auto">
          <a:xfrm>
            <a:off x="533400" y="2266856"/>
            <a:ext cx="3903541" cy="439389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81000" y="304800"/>
            <a:ext cx="8153400" cy="210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References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http://www.Alice.org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http://www.ed2go.com/erating/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Online line Class:  Mike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Orsega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Instructor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http://www.cs.duke.edu/csed/alice09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/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Lessons and tutorials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 l="19375" t="30469" r="45000" b="18750"/>
          <a:stretch>
            <a:fillRect/>
          </a:stretch>
        </p:blipFill>
        <p:spPr bwMode="auto">
          <a:xfrm>
            <a:off x="4800600" y="2438400"/>
            <a:ext cx="3657600" cy="4170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2"/>
          <p:cNvSpPr>
            <a:spLocks noChangeArrowheads="1"/>
          </p:cNvSpPr>
          <p:nvPr/>
        </p:nvSpPr>
        <p:spPr bwMode="auto">
          <a:xfrm>
            <a:off x="457200" y="4267200"/>
            <a:ext cx="1600200" cy="3048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457200" y="5791200"/>
            <a:ext cx="1295400" cy="3048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2"/>
          <p:cNvSpPr>
            <a:spLocks noChangeArrowheads="1"/>
          </p:cNvSpPr>
          <p:nvPr/>
        </p:nvSpPr>
        <p:spPr bwMode="auto">
          <a:xfrm>
            <a:off x="1905000" y="2895600"/>
            <a:ext cx="2209800" cy="3048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2" cstate="print"/>
          <a:srcRect l="6261" t="9404" r="35121" b="22697"/>
          <a:stretch>
            <a:fillRect/>
          </a:stretch>
        </p:blipFill>
        <p:spPr bwMode="auto">
          <a:xfrm>
            <a:off x="2867025" y="1159521"/>
            <a:ext cx="5895975" cy="5469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04800" y="228600"/>
            <a:ext cx="8458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Interface -  Open new world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 flipH="1">
            <a:off x="3209925" y="3067050"/>
            <a:ext cx="1052513" cy="6667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Choose a Template for scene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1"/>
          <p:cNvSpPr>
            <a:spLocks noChangeArrowheads="1"/>
          </p:cNvSpPr>
          <p:nvPr/>
        </p:nvSpPr>
        <p:spPr bwMode="auto">
          <a:xfrm>
            <a:off x="5715000" y="3124200"/>
            <a:ext cx="685800" cy="3810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52400" y="1752600"/>
            <a:ext cx="29718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ym typeface="Webdings"/>
              </a:rPr>
              <a:t>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File</a:t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endParaRPr kumimoji="0" lang="en-US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ebdings"/>
              <a:buChar char="c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Open </a:t>
            </a:r>
            <a:br>
              <a:rPr lang="en-US" sz="2800" b="1" dirty="0" smtClean="0">
                <a:latin typeface="Arial" pitchFamily="34" charset="0"/>
                <a:cs typeface="Arial" pitchFamily="34" charset="0"/>
              </a:rPr>
            </a:b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   new world</a:t>
            </a:r>
            <a:br>
              <a:rPr lang="en-US" sz="2800" b="1" dirty="0" smtClean="0">
                <a:latin typeface="Arial" pitchFamily="34" charset="0"/>
                <a:cs typeface="Arial" pitchFamily="34" charset="0"/>
              </a:rPr>
            </a:b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ebdings"/>
              <a:buChar char="c"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Choose a </a:t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    template</a:t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8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  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(space)</a:t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ebdings"/>
              <a:buChar char="c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Click open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US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3124200" y="3048000"/>
            <a:ext cx="1371600" cy="638175"/>
          </a:xfrm>
          <a:prstGeom prst="homePlate">
            <a:avLst>
              <a:gd name="adj" fmla="val 53731"/>
            </a:avLst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1447800" y="1219200"/>
            <a:ext cx="1371600" cy="152400"/>
          </a:xfrm>
          <a:prstGeom prst="homePlate">
            <a:avLst>
              <a:gd name="adj" fmla="val 53731"/>
            </a:avLst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7467600" y="5791200"/>
            <a:ext cx="1066800" cy="228600"/>
          </a:xfrm>
          <a:prstGeom prst="homePlate">
            <a:avLst>
              <a:gd name="adj" fmla="val 53731"/>
            </a:avLst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"/>
          <p:cNvSpPr>
            <a:spLocks noChangeArrowheads="1"/>
          </p:cNvSpPr>
          <p:nvPr/>
        </p:nvSpPr>
        <p:spPr bwMode="auto">
          <a:xfrm>
            <a:off x="5943600" y="4648200"/>
            <a:ext cx="1066800" cy="9144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914400"/>
            <a:ext cx="7010400" cy="462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81000" y="152400"/>
            <a:ext cx="7924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Interface -</a:t>
            </a:r>
            <a:r>
              <a:rPr kumimoji="0" lang="en-US" sz="4400" b="1" i="0" u="none" strike="noStrike" cap="none" normalizeH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Main Screen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 useBgFill="1">
        <p:nvSpPr>
          <p:cNvPr id="4" name="Rectangle 2"/>
          <p:cNvSpPr>
            <a:spLocks noChangeArrowheads="1"/>
          </p:cNvSpPr>
          <p:nvPr/>
        </p:nvSpPr>
        <p:spPr bwMode="auto">
          <a:xfrm flipH="1">
            <a:off x="304800" y="1600200"/>
            <a:ext cx="1447800" cy="1600200"/>
          </a:xfrm>
          <a:prstGeom prst="rect">
            <a:avLst/>
          </a:prstGeom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Object Tree: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List of objects in the world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2400" y="3810000"/>
            <a:ext cx="1619251" cy="1676400"/>
          </a:xfrm>
          <a:prstGeom prst="homePlate">
            <a:avLst>
              <a:gd name="adj" fmla="val 37629"/>
            </a:avLst>
          </a:prstGeom>
          <a:noFill/>
          <a:ln w="38100">
            <a:solidFill>
              <a:schemeClr val="accent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 flipH="1">
            <a:off x="152400" y="3581400"/>
            <a:ext cx="1600200" cy="1905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Details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: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Properties,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 methods and functions of</a:t>
            </a:r>
            <a:b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</a:b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 an object.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 useBgFill="1">
        <p:nvSpPr>
          <p:cNvPr id="12" name="Rectangle 2"/>
          <p:cNvSpPr>
            <a:spLocks noChangeArrowheads="1"/>
          </p:cNvSpPr>
          <p:nvPr/>
        </p:nvSpPr>
        <p:spPr bwMode="auto">
          <a:xfrm flipH="1">
            <a:off x="5867400" y="4495800"/>
            <a:ext cx="2667000" cy="703897"/>
          </a:xfrm>
          <a:prstGeom prst="rect">
            <a:avLst/>
          </a:prstGeom>
          <a:ln w="19050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Methods Editor 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 flipH="1">
            <a:off x="6629399" y="2209800"/>
            <a:ext cx="2286001" cy="1143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Events Editor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Let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arrows move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baseline="0" dirty="0" smtClean="0">
                <a:latin typeface="Arial" pitchFamily="34" charset="0"/>
                <a:cs typeface="Arial" pitchFamily="34" charset="0"/>
              </a:rPr>
              <a:t>    When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mouse click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 flipH="1">
            <a:off x="4114800" y="1371600"/>
            <a:ext cx="1524000" cy="1066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chemeClr val="bg1"/>
                </a:solidFill>
                <a:latin typeface="Verdana" pitchFamily="34" charset="0"/>
                <a:cs typeface="Arial" pitchFamily="34" charset="0"/>
              </a:rPr>
              <a:t>World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Preview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524000" y="990600"/>
            <a:ext cx="7251879" cy="381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 flipH="1">
            <a:off x="4330521" y="1066800"/>
            <a:ext cx="2514600" cy="381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solidFill>
                  <a:schemeClr val="bg1"/>
                </a:solidFill>
                <a:latin typeface="Verdana" pitchFamily="34" charset="0"/>
                <a:cs typeface="Arial" pitchFamily="34" charset="0"/>
              </a:rPr>
              <a:t>Tool Bar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25" name="Oval 2"/>
          <p:cNvSpPr>
            <a:spLocks noChangeArrowheads="1"/>
          </p:cNvSpPr>
          <p:nvPr/>
        </p:nvSpPr>
        <p:spPr bwMode="auto">
          <a:xfrm>
            <a:off x="1676400" y="1295400"/>
            <a:ext cx="990600" cy="8382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4"/>
          <p:cNvSpPr>
            <a:spLocks noChangeArrowheads="1"/>
          </p:cNvSpPr>
          <p:nvPr/>
        </p:nvSpPr>
        <p:spPr bwMode="auto">
          <a:xfrm>
            <a:off x="228600" y="1524000"/>
            <a:ext cx="1619251" cy="1676400"/>
          </a:xfrm>
          <a:prstGeom prst="homePlate">
            <a:avLst>
              <a:gd name="adj" fmla="val 37629"/>
            </a:avLst>
          </a:prstGeom>
          <a:noFill/>
          <a:ln w="38100">
            <a:solidFill>
              <a:schemeClr val="accent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3400" y="228600"/>
            <a:ext cx="5791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Properties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1" y="1905000"/>
            <a:ext cx="2600534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457200" y="838200"/>
            <a:ext cx="81534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alibri" charset="0"/>
              </a:rPr>
              <a:t>Every Object has properties that you can adjust/change</a:t>
            </a:r>
          </a:p>
          <a:p>
            <a:endParaRPr lang="en-US" sz="3600" dirty="0" smtClean="0">
              <a:latin typeface="Calibri" charset="0"/>
            </a:endParaRPr>
          </a:p>
          <a:p>
            <a:r>
              <a:rPr lang="en-US" sz="3200" u="sng" dirty="0" smtClean="0">
                <a:latin typeface="Calibri" charset="0"/>
              </a:rPr>
              <a:t>Practice</a:t>
            </a:r>
          </a:p>
          <a:p>
            <a:r>
              <a:rPr lang="en-US" sz="3200" dirty="0" smtClean="0">
                <a:latin typeface="Calibri" charset="0"/>
              </a:rPr>
              <a:t>1. Click on the </a:t>
            </a:r>
            <a:r>
              <a:rPr lang="en-US" sz="3200" b="1" dirty="0" smtClean="0">
                <a:latin typeface="Calibri" charset="0"/>
              </a:rPr>
              <a:t>ground</a:t>
            </a:r>
            <a:r>
              <a:rPr lang="en-US" sz="3200" dirty="0" smtClean="0">
                <a:latin typeface="Calibri" charset="0"/>
              </a:rPr>
              <a:t/>
            </a:r>
            <a:br>
              <a:rPr lang="en-US" sz="3200" dirty="0" smtClean="0">
                <a:latin typeface="Calibri" charset="0"/>
              </a:rPr>
            </a:br>
            <a:r>
              <a:rPr lang="en-US" sz="3200" dirty="0" smtClean="0">
                <a:latin typeface="Calibri" charset="0"/>
              </a:rPr>
              <a:t>2. Click </a:t>
            </a:r>
            <a:r>
              <a:rPr lang="en-US" sz="3200" b="1" dirty="0" smtClean="0">
                <a:latin typeface="Calibri" charset="0"/>
              </a:rPr>
              <a:t>properties</a:t>
            </a:r>
          </a:p>
          <a:p>
            <a:r>
              <a:rPr lang="en-US" sz="3200" dirty="0" smtClean="0">
                <a:latin typeface="Calibri" charset="0"/>
              </a:rPr>
              <a:t>3. Change </a:t>
            </a:r>
            <a:r>
              <a:rPr lang="en-US" sz="3200" b="1" dirty="0" smtClean="0">
                <a:latin typeface="Calibri" charset="0"/>
              </a:rPr>
              <a:t>color (try a few)</a:t>
            </a:r>
          </a:p>
          <a:p>
            <a:r>
              <a:rPr lang="en-US" sz="3200" dirty="0" smtClean="0">
                <a:latin typeface="Calibri" charset="0"/>
              </a:rPr>
              <a:t>4. Click UNDO</a:t>
            </a:r>
          </a:p>
          <a:p>
            <a:endParaRPr lang="en-US" sz="3600" dirty="0" smtClean="0">
              <a:latin typeface="Calibri" charset="0"/>
            </a:endParaRPr>
          </a:p>
          <a:p>
            <a:r>
              <a:rPr lang="en-US" sz="2800" u="sng" dirty="0" smtClean="0">
                <a:latin typeface="Calibri" charset="0"/>
              </a:rPr>
              <a:t>Notice</a:t>
            </a:r>
            <a:r>
              <a:rPr lang="en-US" sz="2800" dirty="0" smtClean="0">
                <a:latin typeface="Calibri" charset="0"/>
              </a:rPr>
              <a:t>:  </a:t>
            </a:r>
          </a:p>
          <a:p>
            <a:r>
              <a:rPr lang="en-US" sz="2800" dirty="0" smtClean="0">
                <a:latin typeface="Calibri" charset="0"/>
              </a:rPr>
              <a:t>vehicle, point of view, sounds</a:t>
            </a:r>
            <a:br>
              <a:rPr lang="en-US" sz="2800" dirty="0" smtClean="0">
                <a:latin typeface="Calibri" charset="0"/>
              </a:rPr>
            </a:br>
            <a:r>
              <a:rPr lang="en-US" sz="2800" dirty="0" smtClean="0">
                <a:latin typeface="Calibri" charset="0"/>
              </a:rPr>
              <a:t>(we will use later)</a:t>
            </a:r>
          </a:p>
          <a:p>
            <a:r>
              <a:rPr lang="en-US" sz="2800" dirty="0" smtClean="0">
                <a:latin typeface="Calibri" charset="0"/>
              </a:rPr>
              <a:t>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914400"/>
            <a:ext cx="6172200" cy="4075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81000" y="152400"/>
            <a:ext cx="7924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chemeClr val="accent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Methods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438149" y="2777706"/>
            <a:ext cx="1619251" cy="1676400"/>
          </a:xfrm>
          <a:prstGeom prst="homePlate">
            <a:avLst>
              <a:gd name="adj" fmla="val 37629"/>
            </a:avLst>
          </a:prstGeom>
          <a:noFill/>
          <a:ln w="38100">
            <a:solidFill>
              <a:schemeClr val="accent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 flipH="1">
            <a:off x="438149" y="2549106"/>
            <a:ext cx="1600200" cy="1905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Details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: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Properties,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 methods and functions of</a:t>
            </a:r>
            <a:b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</a:b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 an object.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 useBgFill="1">
        <p:nvSpPr>
          <p:cNvPr id="12" name="Rectangle 2"/>
          <p:cNvSpPr>
            <a:spLocks noChangeArrowheads="1"/>
          </p:cNvSpPr>
          <p:nvPr/>
        </p:nvSpPr>
        <p:spPr bwMode="auto">
          <a:xfrm flipH="1">
            <a:off x="5486400" y="4114800"/>
            <a:ext cx="2438400" cy="491706"/>
          </a:xfrm>
          <a:prstGeom prst="rect">
            <a:avLst/>
          </a:prstGeom>
          <a:ln w="19050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Methods Editor </a:t>
            </a: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 flipH="1">
            <a:off x="4114800" y="1710906"/>
            <a:ext cx="1524000" cy="1066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chemeClr val="bg1"/>
                </a:solidFill>
                <a:latin typeface="Verdana" pitchFamily="34" charset="0"/>
                <a:cs typeface="Arial" pitchFamily="34" charset="0"/>
              </a:rPr>
              <a:t>World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Preview</a:t>
            </a:r>
          </a:p>
        </p:txBody>
      </p:sp>
      <p:sp>
        <p:nvSpPr>
          <p:cNvPr id="25" name="Oval 2"/>
          <p:cNvSpPr>
            <a:spLocks noChangeArrowheads="1"/>
          </p:cNvSpPr>
          <p:nvPr/>
        </p:nvSpPr>
        <p:spPr bwMode="auto">
          <a:xfrm>
            <a:off x="1981200" y="1329906"/>
            <a:ext cx="990600" cy="3048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457200" y="5029200"/>
            <a:ext cx="84582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Click Camera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Click Methods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Drag “camera move” over “do nothing” in the Editor area, choose “backward, 5 meters. Click More to change duration 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Click Play (top left)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ight Arrow 14"/>
          <p:cNvSpPr/>
          <p:nvPr/>
        </p:nvSpPr>
        <p:spPr>
          <a:xfrm rot="1844666">
            <a:off x="2706620" y="3418038"/>
            <a:ext cx="1075543" cy="478016"/>
          </a:xfrm>
          <a:prstGeom prst="rightArrow">
            <a:avLst/>
          </a:prstGeom>
          <a:solidFill>
            <a:schemeClr val="accent1"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5361</TotalTime>
  <Words>1914</Words>
  <Application>Microsoft Office PowerPoint</Application>
  <PresentationFormat>On-screen Show (4:3)</PresentationFormat>
  <Paragraphs>374</Paragraphs>
  <Slides>53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 Liss</dc:creator>
  <cp:lastModifiedBy>user</cp:lastModifiedBy>
  <cp:revision>363</cp:revision>
  <cp:lastPrinted>2012-11-20T15:43:51Z</cp:lastPrinted>
  <dcterms:created xsi:type="dcterms:W3CDTF">2011-11-17T02:53:03Z</dcterms:created>
  <dcterms:modified xsi:type="dcterms:W3CDTF">2012-11-24T13:54:44Z</dcterms:modified>
</cp:coreProperties>
</file>